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60" r:id="rId1"/>
  </p:sldMasterIdLst>
  <p:sldIdLst>
    <p:sldId id="256" r:id="rId2"/>
    <p:sldId id="257" r:id="rId3"/>
    <p:sldId id="279" r:id="rId4"/>
    <p:sldId id="281" r:id="rId5"/>
    <p:sldId id="271" r:id="rId6"/>
    <p:sldId id="272" r:id="rId7"/>
    <p:sldId id="258"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hristie Wilson" initials="CW" lastIdx="19" clrIdx="0">
    <p:extLst>
      <p:ext uri="{19B8F6BF-5375-455C-9EA6-DF929625EA0E}">
        <p15:presenceInfo xmlns:p15="http://schemas.microsoft.com/office/powerpoint/2012/main" userId="S::cwilson@hopeinternational.org::63a14a38-e1a0-4e1b-88d0-2ce68a50ef1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9ECD4"/>
    <a:srgbClr val="2F9570"/>
    <a:srgbClr val="422E24"/>
    <a:srgbClr val="FFFFFF"/>
    <a:srgbClr val="CFF0E4"/>
    <a:srgbClr val="C8C4B1"/>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23"/>
  </p:normalViewPr>
  <p:slideViewPr>
    <p:cSldViewPr snapToGrid="0" snapToObjects="1">
      <p:cViewPr varScale="1">
        <p:scale>
          <a:sx n="63" d="100"/>
          <a:sy n="63" d="100"/>
        </p:scale>
        <p:origin x="1332" y="6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commentAuthors" Target="commentAuthor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0"/>
            <a:ext cx="7848600" cy="1927225"/>
          </a:xfrm>
        </p:spPr>
        <p:txBody>
          <a:bodyPr anchor="b">
            <a:noAutofit/>
          </a:bodyPr>
          <a:lstStyle>
            <a:lvl1pPr>
              <a:defRPr sz="5400" b="0" i="0" cap="all" baseline="0">
                <a:solidFill>
                  <a:schemeClr val="tx2"/>
                </a:solidFill>
                <a:latin typeface="Museo Sans 700"/>
                <a:cs typeface="Museo Sans 700"/>
              </a:defRPr>
            </a:lvl1pPr>
          </a:lstStyle>
          <a:p>
            <a:r>
              <a:rPr lang="en-US"/>
              <a:t>Click to edit Master title style</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b="0" i="0">
                <a:solidFill>
                  <a:schemeClr val="accent3"/>
                </a:solidFill>
                <a:latin typeface="Museo Sans 500"/>
                <a:cs typeface="Museo Sans 50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5" name="Footer Placeholder 4"/>
          <p:cNvSpPr>
            <a:spLocks noGrp="1"/>
          </p:cNvSpPr>
          <p:nvPr>
            <p:ph type="ftr" sz="quarter" idx="11"/>
          </p:nvPr>
        </p:nvSpPr>
        <p:spPr>
          <a:xfrm>
            <a:off x="2908299" y="18288"/>
            <a:ext cx="1558057" cy="223012"/>
          </a:xfrm>
          <a:prstGeom prst="rect">
            <a:avLst/>
          </a:prstGeom>
        </p:spPr>
        <p:txBody>
          <a:bodyPr/>
          <a:lstStyle>
            <a:lvl1pPr>
              <a:defRPr>
                <a:latin typeface="Museo Sans 500"/>
                <a:cs typeface="Museo Sans 500"/>
              </a:defRPr>
            </a:lvl1pPr>
          </a:lstStyle>
          <a:p>
            <a:pPr algn="r"/>
            <a:endParaRPr lang="en-US" dirty="0"/>
          </a:p>
        </p:txBody>
      </p:sp>
      <p:sp>
        <p:nvSpPr>
          <p:cNvPr id="6" name="Slide Number Placeholder 5"/>
          <p:cNvSpPr>
            <a:spLocks noGrp="1"/>
          </p:cNvSpPr>
          <p:nvPr>
            <p:ph type="sldNum" sz="quarter" idx="12"/>
          </p:nvPr>
        </p:nvSpPr>
        <p:spPr/>
        <p:txBody>
          <a:bodyPr/>
          <a:lstStyle/>
          <a:p>
            <a:fld id="{0CFEC368-1D7A-4F81-ABF6-AE0E36BAF64C}" type="slidenum">
              <a:rPr lang="en-US" smtClean="0"/>
              <a:pPr/>
              <a:t>‹#›</a:t>
            </a:fld>
            <a:endParaRPr lang="en-US"/>
          </a:p>
        </p:txBody>
      </p:sp>
      <p:cxnSp>
        <p:nvCxnSpPr>
          <p:cNvPr id="8" name="Straight Connector 7"/>
          <p:cNvCxnSpPr/>
          <p:nvPr/>
        </p:nvCxnSpPr>
        <p:spPr>
          <a:xfrm>
            <a:off x="685800" y="3398520"/>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p:cNvSpPr>
            <a:spLocks noGrp="1"/>
          </p:cNvSpPr>
          <p:nvPr>
            <p:ph type="ftr" sz="quarter" idx="11"/>
          </p:nvPr>
        </p:nvSpPr>
        <p:spPr>
          <a:xfrm>
            <a:off x="351557" y="18288"/>
            <a:ext cx="4114800" cy="329184"/>
          </a:xfrm>
          <a:prstGeom prst="rect">
            <a:avLst/>
          </a:prstGeom>
        </p:spPr>
        <p:txBody>
          <a:bodyPr/>
          <a:lstStyle/>
          <a:p>
            <a:pPr algn="r"/>
            <a:endParaRPr lang="en-US" dirty="0"/>
          </a:p>
        </p:txBody>
      </p:sp>
      <p:sp>
        <p:nvSpPr>
          <p:cNvPr id="6" name="Slide Number Placeholder 5"/>
          <p:cNvSpPr>
            <a:spLocks noGrp="1"/>
          </p:cNvSpPr>
          <p:nvPr>
            <p:ph type="sldNum" sz="quarter" idx="12"/>
          </p:nvPr>
        </p:nvSpPr>
        <p:spPr/>
        <p:txBody>
          <a:bodyPr/>
          <a:lstStyle/>
          <a:p>
            <a:fld id="{0CFEC368-1D7A-4F81-ABF6-AE0E36BAF64C}"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en-US"/>
              <a:t>Click to edit Master title style</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11"/>
          </p:nvPr>
        </p:nvSpPr>
        <p:spPr>
          <a:xfrm>
            <a:off x="351557" y="18288"/>
            <a:ext cx="4114800" cy="329184"/>
          </a:xfrm>
          <a:prstGeom prst="rect">
            <a:avLst/>
          </a:prstGeom>
        </p:spPr>
        <p:txBody>
          <a:bodyPr/>
          <a:lstStyle/>
          <a:p>
            <a:pPr algn="r"/>
            <a:endParaRPr lang="en-US" dirty="0"/>
          </a:p>
        </p:txBody>
      </p:sp>
      <p:sp>
        <p:nvSpPr>
          <p:cNvPr id="6" name="Slide Number Placeholder 5"/>
          <p:cNvSpPr>
            <a:spLocks noGrp="1"/>
          </p:cNvSpPr>
          <p:nvPr>
            <p:ph type="sldNum" sz="quarter" idx="12"/>
          </p:nvPr>
        </p:nvSpPr>
        <p:spPr/>
        <p:txBody>
          <a:bodyPr/>
          <a:lstStyle/>
          <a:p>
            <a:fld id="{0CFEC368-1D7A-4F81-ABF6-AE0E36BAF64C}"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p:cNvSpPr>
            <a:spLocks noGrp="1"/>
          </p:cNvSpPr>
          <p:nvPr>
            <p:ph type="ftr" sz="quarter" idx="11"/>
          </p:nvPr>
        </p:nvSpPr>
        <p:spPr>
          <a:xfrm>
            <a:off x="351557" y="18288"/>
            <a:ext cx="4114800" cy="329184"/>
          </a:xfrm>
          <a:prstGeom prst="rect">
            <a:avLst/>
          </a:prstGeom>
        </p:spPr>
        <p:txBody>
          <a:bodyPr/>
          <a:lstStyle/>
          <a:p>
            <a:pPr algn="r"/>
            <a:endParaRPr lang="en-US" dirty="0"/>
          </a:p>
        </p:txBody>
      </p:sp>
      <p:sp>
        <p:nvSpPr>
          <p:cNvPr id="6" name="Slide Number Placeholder 5"/>
          <p:cNvSpPr>
            <a:spLocks noGrp="1"/>
          </p:cNvSpPr>
          <p:nvPr>
            <p:ph type="sldNum" sz="quarter" idx="12"/>
          </p:nvPr>
        </p:nvSpPr>
        <p:spPr/>
        <p:txBody>
          <a:bodyPr/>
          <a:lstStyle/>
          <a:p>
            <a:fld id="{0CFEC368-1D7A-4F81-ABF6-AE0E36BAF64C}"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0"/>
            <a:ext cx="7772400" cy="2200275"/>
          </a:xfrm>
        </p:spPr>
        <p:txBody>
          <a:bodyPr anchor="b">
            <a:normAutofit/>
          </a:bodyPr>
          <a:lstStyle>
            <a:lvl1pPr algn="l">
              <a:defRPr sz="4800" b="0" cap="all"/>
            </a:lvl1pPr>
          </a:lstStyle>
          <a:p>
            <a:r>
              <a:rPr lang="en-US"/>
              <a:t>Click to edit Master title style</a:t>
            </a:r>
            <a:endParaRPr lang="en-US" dirty="0"/>
          </a:p>
        </p:txBody>
      </p:sp>
      <p:sp>
        <p:nvSpPr>
          <p:cNvPr id="3" name="Text Placeholder 2"/>
          <p:cNvSpPr>
            <a:spLocks noGrp="1"/>
          </p:cNvSpPr>
          <p:nvPr>
            <p:ph type="body" idx="1"/>
          </p:nvPr>
        </p:nvSpPr>
        <p:spPr>
          <a:xfrm>
            <a:off x="722313" y="4626864"/>
            <a:ext cx="7772400" cy="1500187"/>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5" name="Footer Placeholder 4"/>
          <p:cNvSpPr>
            <a:spLocks noGrp="1"/>
          </p:cNvSpPr>
          <p:nvPr>
            <p:ph type="ftr" sz="quarter" idx="11"/>
          </p:nvPr>
        </p:nvSpPr>
        <p:spPr>
          <a:xfrm>
            <a:off x="351557" y="18288"/>
            <a:ext cx="4114800" cy="329184"/>
          </a:xfrm>
          <a:prstGeom prst="rect">
            <a:avLst/>
          </a:prstGeom>
        </p:spPr>
        <p:txBody>
          <a:bodyPr/>
          <a:lstStyle/>
          <a:p>
            <a:pPr algn="r"/>
            <a:endParaRPr lang="en-US" dirty="0"/>
          </a:p>
        </p:txBody>
      </p:sp>
      <p:sp>
        <p:nvSpPr>
          <p:cNvPr id="6" name="Slide Number Placeholder 5"/>
          <p:cNvSpPr>
            <a:spLocks noGrp="1"/>
          </p:cNvSpPr>
          <p:nvPr>
            <p:ph type="sldNum" sz="quarter" idx="12"/>
          </p:nvPr>
        </p:nvSpPr>
        <p:spPr/>
        <p:txBody>
          <a:bodyPr/>
          <a:lstStyle/>
          <a:p>
            <a:fld id="{0CFEC368-1D7A-4F81-ABF6-AE0E36BAF64C}" type="slidenum">
              <a:rPr lang="en-US" smtClean="0"/>
              <a:pPr/>
              <a:t>‹#›</a:t>
            </a:fld>
            <a:endParaRPr lang="en-US"/>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Footer Placeholder 5"/>
          <p:cNvSpPr>
            <a:spLocks noGrp="1"/>
          </p:cNvSpPr>
          <p:nvPr>
            <p:ph type="ftr" sz="quarter" idx="11"/>
          </p:nvPr>
        </p:nvSpPr>
        <p:spPr>
          <a:xfrm>
            <a:off x="351557" y="18288"/>
            <a:ext cx="4114800" cy="329184"/>
          </a:xfrm>
          <a:prstGeom prst="rect">
            <a:avLst/>
          </a:prstGeom>
        </p:spPr>
        <p:txBody>
          <a:bodyPr/>
          <a:lstStyle/>
          <a:p>
            <a:pPr algn="r"/>
            <a:endParaRPr lang="en-US" dirty="0"/>
          </a:p>
        </p:txBody>
      </p:sp>
      <p:sp>
        <p:nvSpPr>
          <p:cNvPr id="7" name="Slide Number Placeholder 6"/>
          <p:cNvSpPr>
            <a:spLocks noGrp="1"/>
          </p:cNvSpPr>
          <p:nvPr>
            <p:ph type="sldNum" sz="quarter" idx="12"/>
          </p:nvPr>
        </p:nvSpPr>
        <p:spPr/>
        <p:txBody>
          <a:bodyPr/>
          <a:lstStyle/>
          <a:p>
            <a:fld id="{0CFEC368-1D7A-4F81-ABF6-AE0E36BAF64C}"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Footer Placeholder 7"/>
          <p:cNvSpPr>
            <a:spLocks noGrp="1"/>
          </p:cNvSpPr>
          <p:nvPr>
            <p:ph type="ftr" sz="quarter" idx="11"/>
          </p:nvPr>
        </p:nvSpPr>
        <p:spPr>
          <a:xfrm>
            <a:off x="351557" y="18288"/>
            <a:ext cx="4114800" cy="329184"/>
          </a:xfrm>
          <a:prstGeom prst="rect">
            <a:avLst/>
          </a:prstGeom>
        </p:spPr>
        <p:txBody>
          <a:bodyPr/>
          <a:lstStyle/>
          <a:p>
            <a:pPr algn="r"/>
            <a:endParaRPr lang="en-US" dirty="0"/>
          </a:p>
        </p:txBody>
      </p:sp>
      <p:sp>
        <p:nvSpPr>
          <p:cNvPr id="9" name="Slide Number Placeholder 8"/>
          <p:cNvSpPr>
            <a:spLocks noGrp="1"/>
          </p:cNvSpPr>
          <p:nvPr>
            <p:ph type="sldNum" sz="quarter" idx="12"/>
          </p:nvPr>
        </p:nvSpPr>
        <p:spPr/>
        <p:txBody>
          <a:bodyPr/>
          <a:lstStyle/>
          <a:p>
            <a:fld id="{0CFEC368-1D7A-4F81-ABF6-AE0E36BAF64C}" type="slidenum">
              <a:rPr lang="en-US" smtClean="0"/>
              <a:pPr/>
              <a:t>‹#›</a:t>
            </a:fld>
            <a:endParaRPr lang="en-US"/>
          </a:p>
        </p:txBody>
      </p:sp>
      <p:cxnSp>
        <p:nvCxnSpPr>
          <p:cNvPr id="11" name="Straight Connector 10"/>
          <p:cNvCxnSpPr/>
          <p:nvPr/>
        </p:nvCxnSpPr>
        <p:spPr>
          <a:xfrm rot="5400000">
            <a:off x="2217817" y="4045823"/>
            <a:ext cx="4709160" cy="7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4" name="Footer Placeholder 3"/>
          <p:cNvSpPr>
            <a:spLocks noGrp="1"/>
          </p:cNvSpPr>
          <p:nvPr>
            <p:ph type="ftr" sz="quarter" idx="11"/>
          </p:nvPr>
        </p:nvSpPr>
        <p:spPr>
          <a:xfrm>
            <a:off x="351557" y="18288"/>
            <a:ext cx="4114800" cy="329184"/>
          </a:xfrm>
          <a:prstGeom prst="rect">
            <a:avLst/>
          </a:prstGeom>
        </p:spPr>
        <p:txBody>
          <a:bodyPr/>
          <a:lstStyle/>
          <a:p>
            <a:pPr algn="r"/>
            <a:endParaRPr lang="en-US" dirty="0"/>
          </a:p>
        </p:txBody>
      </p:sp>
      <p:sp>
        <p:nvSpPr>
          <p:cNvPr id="5" name="Slide Number Placeholder 4"/>
          <p:cNvSpPr>
            <a:spLocks noGrp="1"/>
          </p:cNvSpPr>
          <p:nvPr>
            <p:ph type="sldNum" sz="quarter" idx="12"/>
          </p:nvPr>
        </p:nvSpPr>
        <p:spPr/>
        <p:txBody>
          <a:bodyPr/>
          <a:lstStyle/>
          <a:p>
            <a:fld id="{0CFEC368-1D7A-4F81-ABF6-AE0E36BAF64C}"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a:xfrm>
            <a:off x="351557" y="18288"/>
            <a:ext cx="4114800" cy="329184"/>
          </a:xfrm>
          <a:prstGeom prst="rect">
            <a:avLst/>
          </a:prstGeom>
        </p:spPr>
        <p:txBody>
          <a:bodyPr/>
          <a:lstStyle/>
          <a:p>
            <a:pPr algn="r"/>
            <a:endParaRPr lang="en-US" dirty="0"/>
          </a:p>
        </p:txBody>
      </p:sp>
      <p:sp>
        <p:nvSpPr>
          <p:cNvPr id="4" name="Slide Number Placeholder 3"/>
          <p:cNvSpPr>
            <a:spLocks noGrp="1"/>
          </p:cNvSpPr>
          <p:nvPr>
            <p:ph type="sldNum" sz="quarter" idx="12"/>
          </p:nvPr>
        </p:nvSpPr>
        <p:spPr/>
        <p:txBody>
          <a:bodyPr/>
          <a:lstStyle/>
          <a:p>
            <a:fld id="{0CFEC368-1D7A-4F81-ABF6-AE0E36BAF64C}"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1" y="2130552"/>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6" name="Footer Placeholder 5"/>
          <p:cNvSpPr>
            <a:spLocks noGrp="1"/>
          </p:cNvSpPr>
          <p:nvPr>
            <p:ph type="ftr" sz="quarter" idx="11"/>
          </p:nvPr>
        </p:nvSpPr>
        <p:spPr>
          <a:xfrm>
            <a:off x="351557" y="18288"/>
            <a:ext cx="4114800" cy="329184"/>
          </a:xfrm>
          <a:prstGeom prst="rect">
            <a:avLst/>
          </a:prstGeom>
        </p:spPr>
        <p:txBody>
          <a:bodyPr/>
          <a:lstStyle/>
          <a:p>
            <a:pPr algn="r"/>
            <a:endParaRPr lang="en-US" dirty="0"/>
          </a:p>
        </p:txBody>
      </p:sp>
      <p:sp>
        <p:nvSpPr>
          <p:cNvPr id="7" name="Slide Number Placeholder 6"/>
          <p:cNvSpPr>
            <a:spLocks noGrp="1"/>
          </p:cNvSpPr>
          <p:nvPr>
            <p:ph type="sldNum" sz="quarter" idx="12"/>
          </p:nvPr>
        </p:nvSpPr>
        <p:spPr/>
        <p:txBody>
          <a:bodyPr/>
          <a:lstStyle/>
          <a:p>
            <a:fld id="{0CFEC368-1D7A-4F81-ABF6-AE0E36BAF64C}" type="slidenum">
              <a:rPr lang="en-US" smtClean="0"/>
              <a:pPr/>
              <a:t>‹#›</a:t>
            </a:fld>
            <a:endParaRPr lang="en-US"/>
          </a:p>
        </p:txBody>
      </p:sp>
      <p:cxnSp>
        <p:nvCxnSpPr>
          <p:cNvPr id="9" name="Straight Connector 8"/>
          <p:cNvCxnSpPr/>
          <p:nvPr/>
        </p:nvCxnSpPr>
        <p:spPr>
          <a:xfrm rot="5400000">
            <a:off x="-13116" y="3580206"/>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6" name="Footer Placeholder 5"/>
          <p:cNvSpPr>
            <a:spLocks noGrp="1"/>
          </p:cNvSpPr>
          <p:nvPr>
            <p:ph type="ftr" sz="quarter" idx="11"/>
          </p:nvPr>
        </p:nvSpPr>
        <p:spPr>
          <a:xfrm>
            <a:off x="351557" y="18288"/>
            <a:ext cx="4114800" cy="329184"/>
          </a:xfrm>
          <a:prstGeom prst="rect">
            <a:avLst/>
          </a:prstGeom>
        </p:spPr>
        <p:txBody>
          <a:bodyPr/>
          <a:lstStyle/>
          <a:p>
            <a:pPr algn="r"/>
            <a:endParaRPr lang="en-US" dirty="0"/>
          </a:p>
        </p:txBody>
      </p:sp>
      <p:sp>
        <p:nvSpPr>
          <p:cNvPr id="7" name="Slide Number Placeholder 6"/>
          <p:cNvSpPr>
            <a:spLocks noGrp="1"/>
          </p:cNvSpPr>
          <p:nvPr>
            <p:ph type="sldNum" sz="quarter" idx="12"/>
          </p:nvPr>
        </p:nvSpPr>
        <p:spPr/>
        <p:txBody>
          <a:bodyPr/>
          <a:lstStyle/>
          <a:p>
            <a:fld id="{0CFEC368-1D7A-4F81-ABF6-AE0E36BAF64C}"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0"/>
            <a:ext cx="9144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7"/>
          <p:cNvGrpSpPr>
            <a:grpSpLocks/>
          </p:cNvGrpSpPr>
          <p:nvPr userDrawn="1"/>
        </p:nvGrpSpPr>
        <p:grpSpPr bwMode="auto">
          <a:xfrm>
            <a:off x="72005" y="51358"/>
            <a:ext cx="258131" cy="257949"/>
            <a:chOff x="660400" y="735013"/>
            <a:chExt cx="2246313" cy="2244725"/>
          </a:xfrm>
          <a:solidFill>
            <a:schemeClr val="bg1"/>
          </a:solidFill>
        </p:grpSpPr>
        <p:sp>
          <p:nvSpPr>
            <p:cNvPr id="10" name="Freeform 1"/>
            <p:cNvSpPr>
              <a:spLocks noChangeArrowheads="1"/>
            </p:cNvSpPr>
            <p:nvPr/>
          </p:nvSpPr>
          <p:spPr bwMode="auto">
            <a:xfrm>
              <a:off x="1725612" y="735013"/>
              <a:ext cx="114300" cy="411163"/>
            </a:xfrm>
            <a:custGeom>
              <a:avLst/>
              <a:gdLst>
                <a:gd name="T0" fmla="*/ 229 w 319"/>
                <a:gd name="T1" fmla="*/ 1140 h 1141"/>
                <a:gd name="T2" fmla="*/ 269 w 319"/>
                <a:gd name="T3" fmla="*/ 1101 h 1141"/>
                <a:gd name="T4" fmla="*/ 317 w 319"/>
                <a:gd name="T5" fmla="*/ 42 h 1141"/>
                <a:gd name="T6" fmla="*/ 306 w 319"/>
                <a:gd name="T7" fmla="*/ 12 h 1141"/>
                <a:gd name="T8" fmla="*/ 277 w 319"/>
                <a:gd name="T9" fmla="*/ 0 h 1141"/>
                <a:gd name="T10" fmla="*/ 40 w 319"/>
                <a:gd name="T11" fmla="*/ 0 h 1141"/>
                <a:gd name="T12" fmla="*/ 12 w 319"/>
                <a:gd name="T13" fmla="*/ 12 h 1141"/>
                <a:gd name="T14" fmla="*/ 1 w 319"/>
                <a:gd name="T15" fmla="*/ 42 h 1141"/>
                <a:gd name="T16" fmla="*/ 48 w 319"/>
                <a:gd name="T17" fmla="*/ 1101 h 1141"/>
                <a:gd name="T18" fmla="*/ 88 w 319"/>
                <a:gd name="T19" fmla="*/ 1140 h 1141"/>
                <a:gd name="T20" fmla="*/ 229 w 319"/>
                <a:gd name="T21" fmla="*/ 1140 h 11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19" h="1141">
                  <a:moveTo>
                    <a:pt x="229" y="1140"/>
                  </a:moveTo>
                  <a:cubicBezTo>
                    <a:pt x="250" y="1140"/>
                    <a:pt x="268" y="1123"/>
                    <a:pt x="269" y="1101"/>
                  </a:cubicBezTo>
                  <a:lnTo>
                    <a:pt x="317" y="42"/>
                  </a:lnTo>
                  <a:cubicBezTo>
                    <a:pt x="318" y="31"/>
                    <a:pt x="314" y="20"/>
                    <a:pt x="306" y="12"/>
                  </a:cubicBezTo>
                  <a:cubicBezTo>
                    <a:pt x="298" y="4"/>
                    <a:pt x="288" y="0"/>
                    <a:pt x="277" y="0"/>
                  </a:cubicBezTo>
                  <a:lnTo>
                    <a:pt x="40" y="0"/>
                  </a:lnTo>
                  <a:cubicBezTo>
                    <a:pt x="29" y="0"/>
                    <a:pt x="20" y="4"/>
                    <a:pt x="12" y="12"/>
                  </a:cubicBezTo>
                  <a:cubicBezTo>
                    <a:pt x="4" y="20"/>
                    <a:pt x="0" y="31"/>
                    <a:pt x="1" y="42"/>
                  </a:cubicBezTo>
                  <a:lnTo>
                    <a:pt x="48" y="1101"/>
                  </a:lnTo>
                  <a:cubicBezTo>
                    <a:pt x="49" y="1123"/>
                    <a:pt x="66" y="1140"/>
                    <a:pt x="88" y="1140"/>
                  </a:cubicBezTo>
                  <a:lnTo>
                    <a:pt x="229" y="1140"/>
                  </a:lnTo>
                </a:path>
              </a:pathLst>
            </a:custGeom>
            <a:grpFill/>
            <a:ln>
              <a:noFill/>
            </a:ln>
            <a:effectLst/>
            <a:extLst>
              <a:ext uri="{91240B29-F687-4f45-9708-019B960494DF}">
                <a14:hiddenLine xmlns="" xmlns:a14="http://schemas.microsoft.com/office/drawing/2010/main" w="9525" cap="flat">
                  <a:solidFill>
                    <a:srgbClr val="808080"/>
                  </a:solidFill>
                  <a:bevel/>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pPr fontAlgn="auto">
                <a:spcBef>
                  <a:spcPts val="0"/>
                </a:spcBef>
                <a:spcAft>
                  <a:spcPts val="0"/>
                </a:spcAft>
                <a:defRPr/>
              </a:pPr>
              <a:endParaRPr lang="en-US">
                <a:latin typeface="+mn-lt"/>
                <a:ea typeface="+mn-ea"/>
              </a:endParaRPr>
            </a:p>
          </p:txBody>
        </p:sp>
        <p:sp>
          <p:nvSpPr>
            <p:cNvPr id="11" name="Freeform 2"/>
            <p:cNvSpPr>
              <a:spLocks noChangeArrowheads="1"/>
            </p:cNvSpPr>
            <p:nvPr/>
          </p:nvSpPr>
          <p:spPr bwMode="auto">
            <a:xfrm>
              <a:off x="1725612" y="2568576"/>
              <a:ext cx="114300" cy="411162"/>
            </a:xfrm>
            <a:custGeom>
              <a:avLst/>
              <a:gdLst>
                <a:gd name="T0" fmla="*/ 88 w 319"/>
                <a:gd name="T1" fmla="*/ 0 h 1141"/>
                <a:gd name="T2" fmla="*/ 48 w 319"/>
                <a:gd name="T3" fmla="*/ 39 h 1141"/>
                <a:gd name="T4" fmla="*/ 1 w 319"/>
                <a:gd name="T5" fmla="*/ 1098 h 1141"/>
                <a:gd name="T6" fmla="*/ 12 w 319"/>
                <a:gd name="T7" fmla="*/ 1128 h 1141"/>
                <a:gd name="T8" fmla="*/ 40 w 319"/>
                <a:gd name="T9" fmla="*/ 1140 h 1141"/>
                <a:gd name="T10" fmla="*/ 277 w 319"/>
                <a:gd name="T11" fmla="*/ 1140 h 1141"/>
                <a:gd name="T12" fmla="*/ 306 w 319"/>
                <a:gd name="T13" fmla="*/ 1128 h 1141"/>
                <a:gd name="T14" fmla="*/ 317 w 319"/>
                <a:gd name="T15" fmla="*/ 1098 h 1141"/>
                <a:gd name="T16" fmla="*/ 269 w 319"/>
                <a:gd name="T17" fmla="*/ 39 h 1141"/>
                <a:gd name="T18" fmla="*/ 229 w 319"/>
                <a:gd name="T19" fmla="*/ 0 h 1141"/>
                <a:gd name="T20" fmla="*/ 88 w 319"/>
                <a:gd name="T21" fmla="*/ 0 h 11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19" h="1141">
                  <a:moveTo>
                    <a:pt x="88" y="0"/>
                  </a:moveTo>
                  <a:cubicBezTo>
                    <a:pt x="66" y="0"/>
                    <a:pt x="49" y="17"/>
                    <a:pt x="48" y="39"/>
                  </a:cubicBezTo>
                  <a:lnTo>
                    <a:pt x="1" y="1098"/>
                  </a:lnTo>
                  <a:cubicBezTo>
                    <a:pt x="0" y="1109"/>
                    <a:pt x="4" y="1120"/>
                    <a:pt x="12" y="1128"/>
                  </a:cubicBezTo>
                  <a:cubicBezTo>
                    <a:pt x="19" y="1136"/>
                    <a:pt x="29" y="1140"/>
                    <a:pt x="40" y="1140"/>
                  </a:cubicBezTo>
                  <a:lnTo>
                    <a:pt x="277" y="1140"/>
                  </a:lnTo>
                  <a:cubicBezTo>
                    <a:pt x="288" y="1140"/>
                    <a:pt x="298" y="1136"/>
                    <a:pt x="306" y="1128"/>
                  </a:cubicBezTo>
                  <a:cubicBezTo>
                    <a:pt x="314" y="1119"/>
                    <a:pt x="318" y="1109"/>
                    <a:pt x="317" y="1098"/>
                  </a:cubicBezTo>
                  <a:lnTo>
                    <a:pt x="269" y="39"/>
                  </a:lnTo>
                  <a:cubicBezTo>
                    <a:pt x="268" y="17"/>
                    <a:pt x="250" y="0"/>
                    <a:pt x="229" y="0"/>
                  </a:cubicBezTo>
                  <a:lnTo>
                    <a:pt x="88" y="0"/>
                  </a:lnTo>
                </a:path>
              </a:pathLst>
            </a:custGeom>
            <a:grpFill/>
            <a:ln>
              <a:noFill/>
            </a:ln>
            <a:effectLst/>
            <a:extLst>
              <a:ext uri="{91240B29-F687-4f45-9708-019B960494DF}">
                <a14:hiddenLine xmlns="" xmlns:a14="http://schemas.microsoft.com/office/drawing/2010/main" w="9525" cap="flat">
                  <a:solidFill>
                    <a:srgbClr val="808080"/>
                  </a:solidFill>
                  <a:bevel/>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pPr fontAlgn="auto">
                <a:spcBef>
                  <a:spcPts val="0"/>
                </a:spcBef>
                <a:spcAft>
                  <a:spcPts val="0"/>
                </a:spcAft>
                <a:defRPr/>
              </a:pPr>
              <a:endParaRPr lang="en-US">
                <a:latin typeface="+mn-lt"/>
                <a:ea typeface="+mn-ea"/>
              </a:endParaRPr>
            </a:p>
          </p:txBody>
        </p:sp>
        <p:sp>
          <p:nvSpPr>
            <p:cNvPr id="12" name="Freeform 3"/>
            <p:cNvSpPr>
              <a:spLocks noChangeArrowheads="1"/>
            </p:cNvSpPr>
            <p:nvPr/>
          </p:nvSpPr>
          <p:spPr bwMode="auto">
            <a:xfrm>
              <a:off x="954087" y="1028701"/>
              <a:ext cx="349250" cy="347662"/>
            </a:xfrm>
            <a:custGeom>
              <a:avLst/>
              <a:gdLst>
                <a:gd name="T0" fmla="*/ 796 w 969"/>
                <a:gd name="T1" fmla="*/ 952 h 964"/>
                <a:gd name="T2" fmla="*/ 824 w 969"/>
                <a:gd name="T3" fmla="*/ 963 h 964"/>
                <a:gd name="T4" fmla="*/ 852 w 969"/>
                <a:gd name="T5" fmla="*/ 951 h 964"/>
                <a:gd name="T6" fmla="*/ 952 w 969"/>
                <a:gd name="T7" fmla="*/ 852 h 964"/>
                <a:gd name="T8" fmla="*/ 953 w 969"/>
                <a:gd name="T9" fmla="*/ 796 h 964"/>
                <a:gd name="T10" fmla="*/ 238 w 969"/>
                <a:gd name="T11" fmla="*/ 13 h 964"/>
                <a:gd name="T12" fmla="*/ 208 w 969"/>
                <a:gd name="T13" fmla="*/ 0 h 964"/>
                <a:gd name="T14" fmla="*/ 180 w 969"/>
                <a:gd name="T15" fmla="*/ 12 h 964"/>
                <a:gd name="T16" fmla="*/ 12 w 969"/>
                <a:gd name="T17" fmla="*/ 179 h 964"/>
                <a:gd name="T18" fmla="*/ 0 w 969"/>
                <a:gd name="T19" fmla="*/ 209 h 964"/>
                <a:gd name="T20" fmla="*/ 14 w 969"/>
                <a:gd name="T21" fmla="*/ 238 h 964"/>
                <a:gd name="T22" fmla="*/ 796 w 969"/>
                <a:gd name="T23" fmla="*/ 952 h 9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969" h="964">
                  <a:moveTo>
                    <a:pt x="796" y="952"/>
                  </a:moveTo>
                  <a:cubicBezTo>
                    <a:pt x="804" y="959"/>
                    <a:pt x="814" y="963"/>
                    <a:pt x="824" y="963"/>
                  </a:cubicBezTo>
                  <a:cubicBezTo>
                    <a:pt x="834" y="963"/>
                    <a:pt x="845" y="959"/>
                    <a:pt x="852" y="951"/>
                  </a:cubicBezTo>
                  <a:lnTo>
                    <a:pt x="952" y="852"/>
                  </a:lnTo>
                  <a:cubicBezTo>
                    <a:pt x="967" y="836"/>
                    <a:pt x="968" y="812"/>
                    <a:pt x="953" y="796"/>
                  </a:cubicBezTo>
                  <a:lnTo>
                    <a:pt x="238" y="13"/>
                  </a:lnTo>
                  <a:cubicBezTo>
                    <a:pt x="231" y="5"/>
                    <a:pt x="220" y="0"/>
                    <a:pt x="208" y="0"/>
                  </a:cubicBezTo>
                  <a:cubicBezTo>
                    <a:pt x="197" y="0"/>
                    <a:pt x="187" y="4"/>
                    <a:pt x="180" y="12"/>
                  </a:cubicBezTo>
                  <a:lnTo>
                    <a:pt x="12" y="179"/>
                  </a:lnTo>
                  <a:cubicBezTo>
                    <a:pt x="5" y="187"/>
                    <a:pt x="0" y="197"/>
                    <a:pt x="0" y="209"/>
                  </a:cubicBezTo>
                  <a:cubicBezTo>
                    <a:pt x="1" y="220"/>
                    <a:pt x="6" y="230"/>
                    <a:pt x="14" y="238"/>
                  </a:cubicBezTo>
                  <a:lnTo>
                    <a:pt x="796" y="952"/>
                  </a:lnTo>
                </a:path>
              </a:pathLst>
            </a:custGeom>
            <a:grpFill/>
            <a:ln>
              <a:noFill/>
            </a:ln>
            <a:effectLst/>
            <a:extLst>
              <a:ext uri="{91240B29-F687-4f45-9708-019B960494DF}">
                <a14:hiddenLine xmlns="" xmlns:a14="http://schemas.microsoft.com/office/drawing/2010/main" w="9525" cap="flat">
                  <a:solidFill>
                    <a:srgbClr val="808080"/>
                  </a:solidFill>
                  <a:bevel/>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pPr fontAlgn="auto">
                <a:spcBef>
                  <a:spcPts val="0"/>
                </a:spcBef>
                <a:spcAft>
                  <a:spcPts val="0"/>
                </a:spcAft>
                <a:defRPr/>
              </a:pPr>
              <a:endParaRPr lang="en-US">
                <a:latin typeface="+mn-lt"/>
                <a:ea typeface="+mn-ea"/>
              </a:endParaRPr>
            </a:p>
          </p:txBody>
        </p:sp>
        <p:sp>
          <p:nvSpPr>
            <p:cNvPr id="13" name="Freeform 4"/>
            <p:cNvSpPr>
              <a:spLocks noChangeArrowheads="1"/>
            </p:cNvSpPr>
            <p:nvPr/>
          </p:nvSpPr>
          <p:spPr bwMode="auto">
            <a:xfrm>
              <a:off x="2262188" y="2336801"/>
              <a:ext cx="349250" cy="349250"/>
            </a:xfrm>
            <a:custGeom>
              <a:avLst/>
              <a:gdLst>
                <a:gd name="T0" fmla="*/ 171 w 968"/>
                <a:gd name="T1" fmla="*/ 15 h 968"/>
                <a:gd name="T2" fmla="*/ 115 w 968"/>
                <a:gd name="T3" fmla="*/ 16 h 968"/>
                <a:gd name="T4" fmla="*/ 16 w 968"/>
                <a:gd name="T5" fmla="*/ 115 h 968"/>
                <a:gd name="T6" fmla="*/ 14 w 968"/>
                <a:gd name="T7" fmla="*/ 171 h 968"/>
                <a:gd name="T8" fmla="*/ 729 w 968"/>
                <a:gd name="T9" fmla="*/ 954 h 968"/>
                <a:gd name="T10" fmla="*/ 758 w 968"/>
                <a:gd name="T11" fmla="*/ 967 h 968"/>
                <a:gd name="T12" fmla="*/ 759 w 968"/>
                <a:gd name="T13" fmla="*/ 967 h 968"/>
                <a:gd name="T14" fmla="*/ 787 w 968"/>
                <a:gd name="T15" fmla="*/ 955 h 968"/>
                <a:gd name="T16" fmla="*/ 955 w 968"/>
                <a:gd name="T17" fmla="*/ 788 h 968"/>
                <a:gd name="T18" fmla="*/ 967 w 968"/>
                <a:gd name="T19" fmla="*/ 758 h 968"/>
                <a:gd name="T20" fmla="*/ 953 w 968"/>
                <a:gd name="T21" fmla="*/ 729 h 968"/>
                <a:gd name="T22" fmla="*/ 171 w 968"/>
                <a:gd name="T23" fmla="*/ 15 h 9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968" h="968">
                  <a:moveTo>
                    <a:pt x="171" y="15"/>
                  </a:moveTo>
                  <a:cubicBezTo>
                    <a:pt x="156" y="0"/>
                    <a:pt x="130" y="1"/>
                    <a:pt x="115" y="16"/>
                  </a:cubicBezTo>
                  <a:lnTo>
                    <a:pt x="16" y="115"/>
                  </a:lnTo>
                  <a:cubicBezTo>
                    <a:pt x="0" y="131"/>
                    <a:pt x="0" y="155"/>
                    <a:pt x="14" y="171"/>
                  </a:cubicBezTo>
                  <a:lnTo>
                    <a:pt x="729" y="954"/>
                  </a:lnTo>
                  <a:cubicBezTo>
                    <a:pt x="736" y="962"/>
                    <a:pt x="747" y="967"/>
                    <a:pt x="758" y="967"/>
                  </a:cubicBezTo>
                  <a:lnTo>
                    <a:pt x="759" y="967"/>
                  </a:lnTo>
                  <a:cubicBezTo>
                    <a:pt x="769" y="967"/>
                    <a:pt x="780" y="963"/>
                    <a:pt x="787" y="955"/>
                  </a:cubicBezTo>
                  <a:lnTo>
                    <a:pt x="955" y="788"/>
                  </a:lnTo>
                  <a:cubicBezTo>
                    <a:pt x="963" y="780"/>
                    <a:pt x="967" y="769"/>
                    <a:pt x="967" y="758"/>
                  </a:cubicBezTo>
                  <a:cubicBezTo>
                    <a:pt x="966" y="747"/>
                    <a:pt x="962" y="737"/>
                    <a:pt x="953" y="729"/>
                  </a:cubicBezTo>
                  <a:lnTo>
                    <a:pt x="171" y="15"/>
                  </a:lnTo>
                </a:path>
              </a:pathLst>
            </a:custGeom>
            <a:grpFill/>
            <a:ln>
              <a:noFill/>
            </a:ln>
            <a:effectLst/>
            <a:extLst>
              <a:ext uri="{91240B29-F687-4f45-9708-019B960494DF}">
                <a14:hiddenLine xmlns="" xmlns:a14="http://schemas.microsoft.com/office/drawing/2010/main" w="9525" cap="flat">
                  <a:solidFill>
                    <a:srgbClr val="808080"/>
                  </a:solidFill>
                  <a:bevel/>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pPr fontAlgn="auto">
                <a:spcBef>
                  <a:spcPts val="0"/>
                </a:spcBef>
                <a:spcAft>
                  <a:spcPts val="0"/>
                </a:spcAft>
                <a:defRPr/>
              </a:pPr>
              <a:endParaRPr lang="en-US">
                <a:latin typeface="+mn-lt"/>
                <a:ea typeface="+mn-ea"/>
              </a:endParaRPr>
            </a:p>
          </p:txBody>
        </p:sp>
        <p:sp>
          <p:nvSpPr>
            <p:cNvPr id="15" name="Freeform 5"/>
            <p:cNvSpPr>
              <a:spLocks noChangeArrowheads="1"/>
            </p:cNvSpPr>
            <p:nvPr/>
          </p:nvSpPr>
          <p:spPr bwMode="auto">
            <a:xfrm>
              <a:off x="660400" y="1800226"/>
              <a:ext cx="411162" cy="114300"/>
            </a:xfrm>
            <a:custGeom>
              <a:avLst/>
              <a:gdLst>
                <a:gd name="T0" fmla="*/ 1140 w 1141"/>
                <a:gd name="T1" fmla="*/ 89 h 318"/>
                <a:gd name="T2" fmla="*/ 1102 w 1141"/>
                <a:gd name="T3" fmla="*/ 48 h 318"/>
                <a:gd name="T4" fmla="*/ 41 w 1141"/>
                <a:gd name="T5" fmla="*/ 0 h 318"/>
                <a:gd name="T6" fmla="*/ 13 w 1141"/>
                <a:gd name="T7" fmla="*/ 11 h 318"/>
                <a:gd name="T8" fmla="*/ 0 w 1141"/>
                <a:gd name="T9" fmla="*/ 41 h 318"/>
                <a:gd name="T10" fmla="*/ 0 w 1141"/>
                <a:gd name="T11" fmla="*/ 276 h 318"/>
                <a:gd name="T12" fmla="*/ 13 w 1141"/>
                <a:gd name="T13" fmla="*/ 306 h 318"/>
                <a:gd name="T14" fmla="*/ 41 w 1141"/>
                <a:gd name="T15" fmla="*/ 317 h 318"/>
                <a:gd name="T16" fmla="*/ 43 w 1141"/>
                <a:gd name="T17" fmla="*/ 317 h 318"/>
                <a:gd name="T18" fmla="*/ 1102 w 1141"/>
                <a:gd name="T19" fmla="*/ 269 h 318"/>
                <a:gd name="T20" fmla="*/ 1140 w 1141"/>
                <a:gd name="T21" fmla="*/ 228 h 318"/>
                <a:gd name="T22" fmla="*/ 1140 w 1141"/>
                <a:gd name="T23" fmla="*/ 89 h 318"/>
                <a:gd name="T24" fmla="*/ 41 w 1141"/>
                <a:gd name="T25" fmla="*/ 308 h 318"/>
                <a:gd name="T26" fmla="*/ 41 w 1141"/>
                <a:gd name="T27" fmla="*/ 308 h 3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141" h="318">
                  <a:moveTo>
                    <a:pt x="1140" y="89"/>
                  </a:moveTo>
                  <a:cubicBezTo>
                    <a:pt x="1140" y="67"/>
                    <a:pt x="1123" y="49"/>
                    <a:pt x="1102" y="48"/>
                  </a:cubicBezTo>
                  <a:lnTo>
                    <a:pt x="41" y="0"/>
                  </a:lnTo>
                  <a:cubicBezTo>
                    <a:pt x="31" y="0"/>
                    <a:pt x="21" y="4"/>
                    <a:pt x="13" y="11"/>
                  </a:cubicBezTo>
                  <a:cubicBezTo>
                    <a:pt x="5" y="19"/>
                    <a:pt x="0" y="30"/>
                    <a:pt x="0" y="41"/>
                  </a:cubicBezTo>
                  <a:lnTo>
                    <a:pt x="0" y="276"/>
                  </a:lnTo>
                  <a:cubicBezTo>
                    <a:pt x="0" y="287"/>
                    <a:pt x="5" y="298"/>
                    <a:pt x="13" y="306"/>
                  </a:cubicBezTo>
                  <a:cubicBezTo>
                    <a:pt x="21" y="313"/>
                    <a:pt x="31" y="317"/>
                    <a:pt x="41" y="317"/>
                  </a:cubicBezTo>
                  <a:lnTo>
                    <a:pt x="43" y="317"/>
                  </a:lnTo>
                  <a:lnTo>
                    <a:pt x="1102" y="269"/>
                  </a:lnTo>
                  <a:cubicBezTo>
                    <a:pt x="1123" y="268"/>
                    <a:pt x="1140" y="250"/>
                    <a:pt x="1140" y="228"/>
                  </a:cubicBezTo>
                  <a:lnTo>
                    <a:pt x="1140" y="89"/>
                  </a:lnTo>
                  <a:close/>
                  <a:moveTo>
                    <a:pt x="41" y="308"/>
                  </a:moveTo>
                  <a:lnTo>
                    <a:pt x="41" y="308"/>
                  </a:lnTo>
                  <a:close/>
                </a:path>
              </a:pathLst>
            </a:custGeom>
            <a:grpFill/>
            <a:ln>
              <a:noFill/>
            </a:ln>
            <a:effectLst/>
            <a:extLst>
              <a:ext uri="{91240B29-F687-4f45-9708-019B960494DF}">
                <a14:hiddenLine xmlns="" xmlns:a14="http://schemas.microsoft.com/office/drawing/2010/main" w="9525" cap="flat">
                  <a:solidFill>
                    <a:srgbClr val="808080"/>
                  </a:solidFill>
                  <a:bevel/>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pPr fontAlgn="auto">
                <a:spcBef>
                  <a:spcPts val="0"/>
                </a:spcBef>
                <a:spcAft>
                  <a:spcPts val="0"/>
                </a:spcAft>
                <a:defRPr/>
              </a:pPr>
              <a:endParaRPr lang="en-US">
                <a:latin typeface="+mn-lt"/>
                <a:ea typeface="+mn-ea"/>
              </a:endParaRPr>
            </a:p>
          </p:txBody>
        </p:sp>
        <p:sp>
          <p:nvSpPr>
            <p:cNvPr id="16" name="Freeform 6"/>
            <p:cNvSpPr>
              <a:spLocks noChangeArrowheads="1"/>
            </p:cNvSpPr>
            <p:nvPr/>
          </p:nvSpPr>
          <p:spPr bwMode="auto">
            <a:xfrm>
              <a:off x="2495551" y="1800226"/>
              <a:ext cx="411162" cy="114300"/>
            </a:xfrm>
            <a:custGeom>
              <a:avLst/>
              <a:gdLst>
                <a:gd name="T0" fmla="*/ 1097 w 1141"/>
                <a:gd name="T1" fmla="*/ 0 h 318"/>
                <a:gd name="T2" fmla="*/ 1097 w 1141"/>
                <a:gd name="T3" fmla="*/ 0 h 318"/>
                <a:gd name="T4" fmla="*/ 39 w 1141"/>
                <a:gd name="T5" fmla="*/ 48 h 318"/>
                <a:gd name="T6" fmla="*/ 0 w 1141"/>
                <a:gd name="T7" fmla="*/ 89 h 318"/>
                <a:gd name="T8" fmla="*/ 0 w 1141"/>
                <a:gd name="T9" fmla="*/ 228 h 318"/>
                <a:gd name="T10" fmla="*/ 39 w 1141"/>
                <a:gd name="T11" fmla="*/ 269 h 318"/>
                <a:gd name="T12" fmla="*/ 1097 w 1141"/>
                <a:gd name="T13" fmla="*/ 317 h 318"/>
                <a:gd name="T14" fmla="*/ 1099 w 1141"/>
                <a:gd name="T15" fmla="*/ 317 h 318"/>
                <a:gd name="T16" fmla="*/ 1127 w 1141"/>
                <a:gd name="T17" fmla="*/ 306 h 318"/>
                <a:gd name="T18" fmla="*/ 1140 w 1141"/>
                <a:gd name="T19" fmla="*/ 276 h 318"/>
                <a:gd name="T20" fmla="*/ 1140 w 1141"/>
                <a:gd name="T21" fmla="*/ 41 h 318"/>
                <a:gd name="T22" fmla="*/ 1127 w 1141"/>
                <a:gd name="T23" fmla="*/ 11 h 318"/>
                <a:gd name="T24" fmla="*/ 1097 w 1141"/>
                <a:gd name="T25" fmla="*/ 0 h 3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41" h="318">
                  <a:moveTo>
                    <a:pt x="1097" y="0"/>
                  </a:moveTo>
                  <a:lnTo>
                    <a:pt x="1097" y="0"/>
                  </a:lnTo>
                  <a:lnTo>
                    <a:pt x="39" y="48"/>
                  </a:lnTo>
                  <a:cubicBezTo>
                    <a:pt x="17" y="49"/>
                    <a:pt x="0" y="67"/>
                    <a:pt x="0" y="89"/>
                  </a:cubicBezTo>
                  <a:lnTo>
                    <a:pt x="0" y="228"/>
                  </a:lnTo>
                  <a:cubicBezTo>
                    <a:pt x="0" y="250"/>
                    <a:pt x="17" y="268"/>
                    <a:pt x="39" y="269"/>
                  </a:cubicBezTo>
                  <a:lnTo>
                    <a:pt x="1097" y="317"/>
                  </a:lnTo>
                  <a:lnTo>
                    <a:pt x="1099" y="317"/>
                  </a:lnTo>
                  <a:cubicBezTo>
                    <a:pt x="1110" y="317"/>
                    <a:pt x="1120" y="313"/>
                    <a:pt x="1127" y="306"/>
                  </a:cubicBezTo>
                  <a:cubicBezTo>
                    <a:pt x="1135" y="298"/>
                    <a:pt x="1140" y="287"/>
                    <a:pt x="1140" y="276"/>
                  </a:cubicBezTo>
                  <a:lnTo>
                    <a:pt x="1140" y="41"/>
                  </a:lnTo>
                  <a:cubicBezTo>
                    <a:pt x="1140" y="30"/>
                    <a:pt x="1135" y="19"/>
                    <a:pt x="1127" y="11"/>
                  </a:cubicBezTo>
                  <a:cubicBezTo>
                    <a:pt x="1120" y="4"/>
                    <a:pt x="1110" y="0"/>
                    <a:pt x="1097" y="0"/>
                  </a:cubicBezTo>
                </a:path>
              </a:pathLst>
            </a:custGeom>
            <a:grpFill/>
            <a:ln>
              <a:noFill/>
            </a:ln>
            <a:effectLst/>
            <a:extLst>
              <a:ext uri="{91240B29-F687-4f45-9708-019B960494DF}">
                <a14:hiddenLine xmlns="" xmlns:a14="http://schemas.microsoft.com/office/drawing/2010/main" w="9525" cap="flat">
                  <a:solidFill>
                    <a:srgbClr val="808080"/>
                  </a:solidFill>
                  <a:bevel/>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pPr fontAlgn="auto">
                <a:spcBef>
                  <a:spcPts val="0"/>
                </a:spcBef>
                <a:spcAft>
                  <a:spcPts val="0"/>
                </a:spcAft>
                <a:defRPr/>
              </a:pPr>
              <a:endParaRPr lang="en-US">
                <a:latin typeface="+mn-lt"/>
                <a:ea typeface="+mn-ea"/>
              </a:endParaRPr>
            </a:p>
          </p:txBody>
        </p:sp>
        <p:sp>
          <p:nvSpPr>
            <p:cNvPr id="17" name="Freeform 7"/>
            <p:cNvSpPr>
              <a:spLocks noChangeArrowheads="1"/>
            </p:cNvSpPr>
            <p:nvPr/>
          </p:nvSpPr>
          <p:spPr bwMode="auto">
            <a:xfrm>
              <a:off x="954087" y="2336801"/>
              <a:ext cx="349250" cy="349250"/>
            </a:xfrm>
            <a:custGeom>
              <a:avLst/>
              <a:gdLst>
                <a:gd name="T0" fmla="*/ 852 w 969"/>
                <a:gd name="T1" fmla="*/ 16 h 968"/>
                <a:gd name="T2" fmla="*/ 796 w 969"/>
                <a:gd name="T3" fmla="*/ 15 h 968"/>
                <a:gd name="T4" fmla="*/ 14 w 969"/>
                <a:gd name="T5" fmla="*/ 729 h 968"/>
                <a:gd name="T6" fmla="*/ 1 w 969"/>
                <a:gd name="T7" fmla="*/ 758 h 968"/>
                <a:gd name="T8" fmla="*/ 13 w 969"/>
                <a:gd name="T9" fmla="*/ 788 h 968"/>
                <a:gd name="T10" fmla="*/ 180 w 969"/>
                <a:gd name="T11" fmla="*/ 955 h 968"/>
                <a:gd name="T12" fmla="*/ 209 w 969"/>
                <a:gd name="T13" fmla="*/ 967 h 968"/>
                <a:gd name="T14" fmla="*/ 209 w 969"/>
                <a:gd name="T15" fmla="*/ 967 h 968"/>
                <a:gd name="T16" fmla="*/ 239 w 969"/>
                <a:gd name="T17" fmla="*/ 954 h 968"/>
                <a:gd name="T18" fmla="*/ 953 w 969"/>
                <a:gd name="T19" fmla="*/ 171 h 968"/>
                <a:gd name="T20" fmla="*/ 952 w 969"/>
                <a:gd name="T21" fmla="*/ 115 h 968"/>
                <a:gd name="T22" fmla="*/ 852 w 969"/>
                <a:gd name="T23" fmla="*/ 16 h 9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969" h="968">
                  <a:moveTo>
                    <a:pt x="852" y="16"/>
                  </a:moveTo>
                  <a:cubicBezTo>
                    <a:pt x="837" y="1"/>
                    <a:pt x="812" y="0"/>
                    <a:pt x="796" y="15"/>
                  </a:cubicBezTo>
                  <a:lnTo>
                    <a:pt x="14" y="729"/>
                  </a:lnTo>
                  <a:cubicBezTo>
                    <a:pt x="6" y="737"/>
                    <a:pt x="1" y="747"/>
                    <a:pt x="1" y="758"/>
                  </a:cubicBezTo>
                  <a:cubicBezTo>
                    <a:pt x="0" y="769"/>
                    <a:pt x="5" y="780"/>
                    <a:pt x="13" y="788"/>
                  </a:cubicBezTo>
                  <a:lnTo>
                    <a:pt x="180" y="955"/>
                  </a:lnTo>
                  <a:cubicBezTo>
                    <a:pt x="187" y="963"/>
                    <a:pt x="198" y="967"/>
                    <a:pt x="209" y="967"/>
                  </a:cubicBezTo>
                  <a:lnTo>
                    <a:pt x="209" y="967"/>
                  </a:lnTo>
                  <a:cubicBezTo>
                    <a:pt x="220" y="967"/>
                    <a:pt x="231" y="962"/>
                    <a:pt x="239" y="954"/>
                  </a:cubicBezTo>
                  <a:lnTo>
                    <a:pt x="953" y="171"/>
                  </a:lnTo>
                  <a:cubicBezTo>
                    <a:pt x="968" y="155"/>
                    <a:pt x="967" y="131"/>
                    <a:pt x="952" y="115"/>
                  </a:cubicBezTo>
                  <a:lnTo>
                    <a:pt x="852" y="16"/>
                  </a:lnTo>
                </a:path>
              </a:pathLst>
            </a:custGeom>
            <a:grpFill/>
            <a:ln>
              <a:noFill/>
            </a:ln>
            <a:effectLst/>
            <a:extLst>
              <a:ext uri="{91240B29-F687-4f45-9708-019B960494DF}">
                <a14:hiddenLine xmlns="" xmlns:a14="http://schemas.microsoft.com/office/drawing/2010/main" w="9525" cap="flat">
                  <a:solidFill>
                    <a:srgbClr val="808080"/>
                  </a:solidFill>
                  <a:bevel/>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pPr fontAlgn="auto">
                <a:spcBef>
                  <a:spcPts val="0"/>
                </a:spcBef>
                <a:spcAft>
                  <a:spcPts val="0"/>
                </a:spcAft>
                <a:defRPr/>
              </a:pPr>
              <a:endParaRPr lang="en-US">
                <a:latin typeface="+mn-lt"/>
                <a:ea typeface="+mn-ea"/>
              </a:endParaRPr>
            </a:p>
          </p:txBody>
        </p:sp>
        <p:sp>
          <p:nvSpPr>
            <p:cNvPr id="18" name="Freeform 8"/>
            <p:cNvSpPr>
              <a:spLocks noChangeArrowheads="1"/>
            </p:cNvSpPr>
            <p:nvPr/>
          </p:nvSpPr>
          <p:spPr bwMode="auto">
            <a:xfrm>
              <a:off x="2262188" y="1028701"/>
              <a:ext cx="349250" cy="347662"/>
            </a:xfrm>
            <a:custGeom>
              <a:avLst/>
              <a:gdLst>
                <a:gd name="T0" fmla="*/ 116 w 969"/>
                <a:gd name="T1" fmla="*/ 951 h 964"/>
                <a:gd name="T2" fmla="*/ 144 w 969"/>
                <a:gd name="T3" fmla="*/ 963 h 964"/>
                <a:gd name="T4" fmla="*/ 172 w 969"/>
                <a:gd name="T5" fmla="*/ 952 h 964"/>
                <a:gd name="T6" fmla="*/ 954 w 969"/>
                <a:gd name="T7" fmla="*/ 238 h 964"/>
                <a:gd name="T8" fmla="*/ 968 w 969"/>
                <a:gd name="T9" fmla="*/ 209 h 964"/>
                <a:gd name="T10" fmla="*/ 956 w 969"/>
                <a:gd name="T11" fmla="*/ 179 h 964"/>
                <a:gd name="T12" fmla="*/ 789 w 969"/>
                <a:gd name="T13" fmla="*/ 12 h 964"/>
                <a:gd name="T14" fmla="*/ 759 w 969"/>
                <a:gd name="T15" fmla="*/ 0 h 964"/>
                <a:gd name="T16" fmla="*/ 759 w 969"/>
                <a:gd name="T17" fmla="*/ 0 h 964"/>
                <a:gd name="T18" fmla="*/ 730 w 969"/>
                <a:gd name="T19" fmla="*/ 13 h 964"/>
                <a:gd name="T20" fmla="*/ 15 w 969"/>
                <a:gd name="T21" fmla="*/ 796 h 964"/>
                <a:gd name="T22" fmla="*/ 16 w 969"/>
                <a:gd name="T23" fmla="*/ 852 h 964"/>
                <a:gd name="T24" fmla="*/ 116 w 969"/>
                <a:gd name="T25" fmla="*/ 951 h 9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969" h="964">
                  <a:moveTo>
                    <a:pt x="116" y="951"/>
                  </a:moveTo>
                  <a:cubicBezTo>
                    <a:pt x="123" y="959"/>
                    <a:pt x="134" y="963"/>
                    <a:pt x="144" y="963"/>
                  </a:cubicBezTo>
                  <a:cubicBezTo>
                    <a:pt x="155" y="963"/>
                    <a:pt x="165" y="959"/>
                    <a:pt x="172" y="952"/>
                  </a:cubicBezTo>
                  <a:lnTo>
                    <a:pt x="954" y="238"/>
                  </a:lnTo>
                  <a:cubicBezTo>
                    <a:pt x="963" y="231"/>
                    <a:pt x="968" y="220"/>
                    <a:pt x="968" y="209"/>
                  </a:cubicBezTo>
                  <a:cubicBezTo>
                    <a:pt x="968" y="198"/>
                    <a:pt x="964" y="187"/>
                    <a:pt x="956" y="179"/>
                  </a:cubicBezTo>
                  <a:lnTo>
                    <a:pt x="789" y="12"/>
                  </a:lnTo>
                  <a:cubicBezTo>
                    <a:pt x="781" y="4"/>
                    <a:pt x="771" y="0"/>
                    <a:pt x="759" y="0"/>
                  </a:cubicBezTo>
                  <a:lnTo>
                    <a:pt x="759" y="0"/>
                  </a:lnTo>
                  <a:cubicBezTo>
                    <a:pt x="748" y="0"/>
                    <a:pt x="737" y="5"/>
                    <a:pt x="730" y="13"/>
                  </a:cubicBezTo>
                  <a:lnTo>
                    <a:pt x="15" y="796"/>
                  </a:lnTo>
                  <a:cubicBezTo>
                    <a:pt x="0" y="812"/>
                    <a:pt x="1" y="836"/>
                    <a:pt x="16" y="852"/>
                  </a:cubicBezTo>
                  <a:lnTo>
                    <a:pt x="116" y="951"/>
                  </a:lnTo>
                </a:path>
              </a:pathLst>
            </a:custGeom>
            <a:grpFill/>
            <a:ln>
              <a:noFill/>
            </a:ln>
            <a:effectLst/>
            <a:extLst>
              <a:ext uri="{91240B29-F687-4f45-9708-019B960494DF}">
                <a14:hiddenLine xmlns="" xmlns:a14="http://schemas.microsoft.com/office/drawing/2010/main" w="9525" cap="flat">
                  <a:solidFill>
                    <a:srgbClr val="808080"/>
                  </a:solidFill>
                  <a:bevel/>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pPr fontAlgn="auto">
                <a:spcBef>
                  <a:spcPts val="0"/>
                </a:spcBef>
                <a:spcAft>
                  <a:spcPts val="0"/>
                </a:spcAft>
                <a:defRPr/>
              </a:pPr>
              <a:endParaRPr lang="en-US">
                <a:latin typeface="+mn-lt"/>
                <a:ea typeface="+mn-ea"/>
              </a:endParaRPr>
            </a:p>
          </p:txBody>
        </p:sp>
        <p:sp>
          <p:nvSpPr>
            <p:cNvPr id="19" name="Freeform 9"/>
            <p:cNvSpPr>
              <a:spLocks noChangeArrowheads="1"/>
            </p:cNvSpPr>
            <p:nvPr/>
          </p:nvSpPr>
          <p:spPr bwMode="auto">
            <a:xfrm>
              <a:off x="1236662" y="1476376"/>
              <a:ext cx="895350" cy="927100"/>
            </a:xfrm>
            <a:custGeom>
              <a:avLst/>
              <a:gdLst>
                <a:gd name="T0" fmla="*/ 1666 w 2486"/>
                <a:gd name="T1" fmla="*/ 2424 h 2574"/>
                <a:gd name="T2" fmla="*/ 348 w 2486"/>
                <a:gd name="T3" fmla="*/ 1172 h 2574"/>
                <a:gd name="T4" fmla="*/ 1013 w 2486"/>
                <a:gd name="T5" fmla="*/ 511 h 2574"/>
                <a:gd name="T6" fmla="*/ 1625 w 2486"/>
                <a:gd name="T7" fmla="*/ 740 h 2574"/>
                <a:gd name="T8" fmla="*/ 1472 w 2486"/>
                <a:gd name="T9" fmla="*/ 863 h 2574"/>
                <a:gd name="T10" fmla="*/ 1460 w 2486"/>
                <a:gd name="T11" fmla="*/ 897 h 2574"/>
                <a:gd name="T12" fmla="*/ 1484 w 2486"/>
                <a:gd name="T13" fmla="*/ 924 h 2574"/>
                <a:gd name="T14" fmla="*/ 2285 w 2486"/>
                <a:gd name="T15" fmla="*/ 1183 h 2574"/>
                <a:gd name="T16" fmla="*/ 2296 w 2486"/>
                <a:gd name="T17" fmla="*/ 1185 h 2574"/>
                <a:gd name="T18" fmla="*/ 2297 w 2486"/>
                <a:gd name="T19" fmla="*/ 1185 h 2574"/>
                <a:gd name="T20" fmla="*/ 2333 w 2486"/>
                <a:gd name="T21" fmla="*/ 1150 h 2574"/>
                <a:gd name="T22" fmla="*/ 2330 w 2486"/>
                <a:gd name="T23" fmla="*/ 1136 h 2574"/>
                <a:gd name="T24" fmla="*/ 2243 w 2486"/>
                <a:gd name="T25" fmla="*/ 312 h 2574"/>
                <a:gd name="T26" fmla="*/ 2222 w 2486"/>
                <a:gd name="T27" fmla="*/ 283 h 2574"/>
                <a:gd name="T28" fmla="*/ 2186 w 2486"/>
                <a:gd name="T29" fmla="*/ 288 h 2574"/>
                <a:gd name="T30" fmla="*/ 2027 w 2486"/>
                <a:gd name="T31" fmla="*/ 416 h 2574"/>
                <a:gd name="T32" fmla="*/ 1089 w 2486"/>
                <a:gd name="T33" fmla="*/ 0 h 2574"/>
                <a:gd name="T34" fmla="*/ 0 w 2486"/>
                <a:gd name="T35" fmla="*/ 1078 h 2574"/>
                <a:gd name="T36" fmla="*/ 1519 w 2486"/>
                <a:gd name="T37" fmla="*/ 2573 h 2574"/>
                <a:gd name="T38" fmla="*/ 2451 w 2486"/>
                <a:gd name="T39" fmla="*/ 2253 h 2574"/>
                <a:gd name="T40" fmla="*/ 2479 w 2486"/>
                <a:gd name="T41" fmla="*/ 2211 h 2574"/>
                <a:gd name="T42" fmla="*/ 2422 w 2486"/>
                <a:gd name="T43" fmla="*/ 2221 h 2574"/>
                <a:gd name="T44" fmla="*/ 1666 w 2486"/>
                <a:gd name="T45" fmla="*/ 2424 h 25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2486" h="2574">
                  <a:moveTo>
                    <a:pt x="1666" y="2424"/>
                  </a:moveTo>
                  <a:cubicBezTo>
                    <a:pt x="1067" y="2424"/>
                    <a:pt x="348" y="1927"/>
                    <a:pt x="348" y="1172"/>
                  </a:cubicBezTo>
                  <a:cubicBezTo>
                    <a:pt x="348" y="798"/>
                    <a:pt x="636" y="511"/>
                    <a:pt x="1013" y="511"/>
                  </a:cubicBezTo>
                  <a:cubicBezTo>
                    <a:pt x="1353" y="511"/>
                    <a:pt x="1549" y="665"/>
                    <a:pt x="1625" y="740"/>
                  </a:cubicBezTo>
                  <a:lnTo>
                    <a:pt x="1472" y="863"/>
                  </a:lnTo>
                  <a:cubicBezTo>
                    <a:pt x="1462" y="871"/>
                    <a:pt x="1458" y="884"/>
                    <a:pt x="1460" y="897"/>
                  </a:cubicBezTo>
                  <a:cubicBezTo>
                    <a:pt x="1462" y="910"/>
                    <a:pt x="1471" y="920"/>
                    <a:pt x="1484" y="924"/>
                  </a:cubicBezTo>
                  <a:lnTo>
                    <a:pt x="2285" y="1183"/>
                  </a:lnTo>
                  <a:cubicBezTo>
                    <a:pt x="2289" y="1184"/>
                    <a:pt x="2292" y="1185"/>
                    <a:pt x="2296" y="1185"/>
                  </a:cubicBezTo>
                  <a:lnTo>
                    <a:pt x="2297" y="1185"/>
                  </a:lnTo>
                  <a:cubicBezTo>
                    <a:pt x="2317" y="1185"/>
                    <a:pt x="2333" y="1169"/>
                    <a:pt x="2333" y="1150"/>
                  </a:cubicBezTo>
                  <a:cubicBezTo>
                    <a:pt x="2333" y="1145"/>
                    <a:pt x="2332" y="1140"/>
                    <a:pt x="2330" y="1136"/>
                  </a:cubicBezTo>
                  <a:lnTo>
                    <a:pt x="2243" y="312"/>
                  </a:lnTo>
                  <a:cubicBezTo>
                    <a:pt x="2242" y="299"/>
                    <a:pt x="2234" y="288"/>
                    <a:pt x="2222" y="283"/>
                  </a:cubicBezTo>
                  <a:cubicBezTo>
                    <a:pt x="2210" y="278"/>
                    <a:pt x="2196" y="280"/>
                    <a:pt x="2186" y="288"/>
                  </a:cubicBezTo>
                  <a:lnTo>
                    <a:pt x="2027" y="416"/>
                  </a:lnTo>
                  <a:cubicBezTo>
                    <a:pt x="1904" y="291"/>
                    <a:pt x="1568" y="0"/>
                    <a:pt x="1089" y="0"/>
                  </a:cubicBezTo>
                  <a:cubicBezTo>
                    <a:pt x="426" y="0"/>
                    <a:pt x="0" y="531"/>
                    <a:pt x="0" y="1078"/>
                  </a:cubicBezTo>
                  <a:cubicBezTo>
                    <a:pt x="0" y="1808"/>
                    <a:pt x="606" y="2573"/>
                    <a:pt x="1519" y="2573"/>
                  </a:cubicBezTo>
                  <a:cubicBezTo>
                    <a:pt x="1873" y="2573"/>
                    <a:pt x="2203" y="2444"/>
                    <a:pt x="2451" y="2253"/>
                  </a:cubicBezTo>
                  <a:cubicBezTo>
                    <a:pt x="2485" y="2227"/>
                    <a:pt x="2484" y="2218"/>
                    <a:pt x="2479" y="2211"/>
                  </a:cubicBezTo>
                  <a:cubicBezTo>
                    <a:pt x="2474" y="2203"/>
                    <a:pt x="2465" y="2197"/>
                    <a:pt x="2422" y="2221"/>
                  </a:cubicBezTo>
                  <a:cubicBezTo>
                    <a:pt x="2232" y="2329"/>
                    <a:pt x="1967" y="2424"/>
                    <a:pt x="1666" y="2424"/>
                  </a:cubicBezTo>
                </a:path>
              </a:pathLst>
            </a:custGeom>
            <a:grpFill/>
            <a:ln>
              <a:noFill/>
            </a:ln>
            <a:effectLst/>
            <a:extLst>
              <a:ext uri="{91240B29-F687-4f45-9708-019B960494DF}">
                <a14:hiddenLine xmlns="" xmlns:a14="http://schemas.microsoft.com/office/drawing/2010/main" w="9525" cap="flat">
                  <a:solidFill>
                    <a:srgbClr val="808080"/>
                  </a:solidFill>
                  <a:bevel/>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pPr fontAlgn="auto">
                <a:spcBef>
                  <a:spcPts val="0"/>
                </a:spcBef>
                <a:spcAft>
                  <a:spcPts val="0"/>
                </a:spcAft>
                <a:defRPr/>
              </a:pPr>
              <a:endParaRPr lang="en-US">
                <a:latin typeface="+mn-lt"/>
                <a:ea typeface="+mn-ea"/>
              </a:endParaRPr>
            </a:p>
          </p:txBody>
        </p:sp>
        <p:sp>
          <p:nvSpPr>
            <p:cNvPr id="20" name="Freeform 10"/>
            <p:cNvSpPr>
              <a:spLocks noChangeArrowheads="1"/>
            </p:cNvSpPr>
            <p:nvPr/>
          </p:nvSpPr>
          <p:spPr bwMode="auto">
            <a:xfrm>
              <a:off x="1435100" y="1311276"/>
              <a:ext cx="895350" cy="927100"/>
            </a:xfrm>
            <a:custGeom>
              <a:avLst/>
              <a:gdLst>
                <a:gd name="T0" fmla="*/ 34 w 2485"/>
                <a:gd name="T1" fmla="*/ 320 h 2574"/>
                <a:gd name="T2" fmla="*/ 5 w 2485"/>
                <a:gd name="T3" fmla="*/ 362 h 2574"/>
                <a:gd name="T4" fmla="*/ 62 w 2485"/>
                <a:gd name="T5" fmla="*/ 352 h 2574"/>
                <a:gd name="T6" fmla="*/ 818 w 2485"/>
                <a:gd name="T7" fmla="*/ 149 h 2574"/>
                <a:gd name="T8" fmla="*/ 2136 w 2485"/>
                <a:gd name="T9" fmla="*/ 1401 h 2574"/>
                <a:gd name="T10" fmla="*/ 1471 w 2485"/>
                <a:gd name="T11" fmla="*/ 2062 h 2574"/>
                <a:gd name="T12" fmla="*/ 858 w 2485"/>
                <a:gd name="T13" fmla="*/ 1833 h 2574"/>
                <a:gd name="T14" fmla="*/ 1011 w 2485"/>
                <a:gd name="T15" fmla="*/ 1710 h 2574"/>
                <a:gd name="T16" fmla="*/ 1023 w 2485"/>
                <a:gd name="T17" fmla="*/ 1676 h 2574"/>
                <a:gd name="T18" fmla="*/ 1000 w 2485"/>
                <a:gd name="T19" fmla="*/ 1649 h 2574"/>
                <a:gd name="T20" fmla="*/ 199 w 2485"/>
                <a:gd name="T21" fmla="*/ 1390 h 2574"/>
                <a:gd name="T22" fmla="*/ 166 w 2485"/>
                <a:gd name="T23" fmla="*/ 1396 h 2574"/>
                <a:gd name="T24" fmla="*/ 153 w 2485"/>
                <a:gd name="T25" fmla="*/ 1427 h 2574"/>
                <a:gd name="T26" fmla="*/ 241 w 2485"/>
                <a:gd name="T27" fmla="*/ 2261 h 2574"/>
                <a:gd name="T28" fmla="*/ 263 w 2485"/>
                <a:gd name="T29" fmla="*/ 2290 h 2574"/>
                <a:gd name="T30" fmla="*/ 276 w 2485"/>
                <a:gd name="T31" fmla="*/ 2293 h 2574"/>
                <a:gd name="T32" fmla="*/ 298 w 2485"/>
                <a:gd name="T33" fmla="*/ 2285 h 2574"/>
                <a:gd name="T34" fmla="*/ 457 w 2485"/>
                <a:gd name="T35" fmla="*/ 2157 h 2574"/>
                <a:gd name="T36" fmla="*/ 1395 w 2485"/>
                <a:gd name="T37" fmla="*/ 2573 h 2574"/>
                <a:gd name="T38" fmla="*/ 2484 w 2485"/>
                <a:gd name="T39" fmla="*/ 1494 h 2574"/>
                <a:gd name="T40" fmla="*/ 964 w 2485"/>
                <a:gd name="T41" fmla="*/ 0 h 2574"/>
                <a:gd name="T42" fmla="*/ 34 w 2485"/>
                <a:gd name="T43" fmla="*/ 320 h 25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2485" h="2574">
                  <a:moveTo>
                    <a:pt x="34" y="320"/>
                  </a:moveTo>
                  <a:cubicBezTo>
                    <a:pt x="0" y="346"/>
                    <a:pt x="1" y="355"/>
                    <a:pt x="5" y="362"/>
                  </a:cubicBezTo>
                  <a:cubicBezTo>
                    <a:pt x="10" y="370"/>
                    <a:pt x="19" y="376"/>
                    <a:pt x="62" y="352"/>
                  </a:cubicBezTo>
                  <a:cubicBezTo>
                    <a:pt x="252" y="244"/>
                    <a:pt x="517" y="149"/>
                    <a:pt x="818" y="149"/>
                  </a:cubicBezTo>
                  <a:cubicBezTo>
                    <a:pt x="1417" y="149"/>
                    <a:pt x="2136" y="646"/>
                    <a:pt x="2136" y="1401"/>
                  </a:cubicBezTo>
                  <a:cubicBezTo>
                    <a:pt x="2136" y="1775"/>
                    <a:pt x="1848" y="2062"/>
                    <a:pt x="1471" y="2062"/>
                  </a:cubicBezTo>
                  <a:cubicBezTo>
                    <a:pt x="1132" y="2062"/>
                    <a:pt x="934" y="1908"/>
                    <a:pt x="858" y="1833"/>
                  </a:cubicBezTo>
                  <a:lnTo>
                    <a:pt x="1011" y="1710"/>
                  </a:lnTo>
                  <a:cubicBezTo>
                    <a:pt x="1021" y="1702"/>
                    <a:pt x="1026" y="1689"/>
                    <a:pt x="1023" y="1676"/>
                  </a:cubicBezTo>
                  <a:cubicBezTo>
                    <a:pt x="1021" y="1663"/>
                    <a:pt x="1012" y="1653"/>
                    <a:pt x="1000" y="1649"/>
                  </a:cubicBezTo>
                  <a:lnTo>
                    <a:pt x="199" y="1390"/>
                  </a:lnTo>
                  <a:cubicBezTo>
                    <a:pt x="188" y="1386"/>
                    <a:pt x="175" y="1388"/>
                    <a:pt x="166" y="1396"/>
                  </a:cubicBezTo>
                  <a:cubicBezTo>
                    <a:pt x="157" y="1404"/>
                    <a:pt x="152" y="1415"/>
                    <a:pt x="153" y="1427"/>
                  </a:cubicBezTo>
                  <a:lnTo>
                    <a:pt x="241" y="2261"/>
                  </a:lnTo>
                  <a:cubicBezTo>
                    <a:pt x="242" y="2274"/>
                    <a:pt x="251" y="2285"/>
                    <a:pt x="263" y="2290"/>
                  </a:cubicBezTo>
                  <a:cubicBezTo>
                    <a:pt x="267" y="2292"/>
                    <a:pt x="272" y="2293"/>
                    <a:pt x="276" y="2293"/>
                  </a:cubicBezTo>
                  <a:cubicBezTo>
                    <a:pt x="284" y="2293"/>
                    <a:pt x="292" y="2290"/>
                    <a:pt x="298" y="2285"/>
                  </a:cubicBezTo>
                  <a:lnTo>
                    <a:pt x="457" y="2157"/>
                  </a:lnTo>
                  <a:cubicBezTo>
                    <a:pt x="580" y="2282"/>
                    <a:pt x="915" y="2573"/>
                    <a:pt x="1395" y="2573"/>
                  </a:cubicBezTo>
                  <a:cubicBezTo>
                    <a:pt x="2059" y="2573"/>
                    <a:pt x="2484" y="2042"/>
                    <a:pt x="2484" y="1494"/>
                  </a:cubicBezTo>
                  <a:cubicBezTo>
                    <a:pt x="2484" y="765"/>
                    <a:pt x="1878" y="0"/>
                    <a:pt x="964" y="0"/>
                  </a:cubicBezTo>
                  <a:cubicBezTo>
                    <a:pt x="611" y="0"/>
                    <a:pt x="282" y="130"/>
                    <a:pt x="34" y="320"/>
                  </a:cubicBezTo>
                </a:path>
              </a:pathLst>
            </a:custGeom>
            <a:grpFill/>
            <a:ln>
              <a:noFill/>
            </a:ln>
            <a:effectLst/>
            <a:extLst>
              <a:ext uri="{91240B29-F687-4f45-9708-019B960494DF}">
                <a14:hiddenLine xmlns="" xmlns:a14="http://schemas.microsoft.com/office/drawing/2010/main" w="9525" cap="flat">
                  <a:solidFill>
                    <a:srgbClr val="808080"/>
                  </a:solidFill>
                  <a:bevel/>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pPr fontAlgn="auto">
                <a:spcBef>
                  <a:spcPts val="0"/>
                </a:spcBef>
                <a:spcAft>
                  <a:spcPts val="0"/>
                </a:spcAft>
                <a:defRPr/>
              </a:pPr>
              <a:endParaRPr lang="en-US">
                <a:latin typeface="+mn-lt"/>
                <a:ea typeface="+mn-ea"/>
              </a:endParaRPr>
            </a:p>
          </p:txBody>
        </p:sp>
      </p:grpSp>
      <p:sp>
        <p:nvSpPr>
          <p:cNvPr id="6" name="Slide Number Placeholder 5"/>
          <p:cNvSpPr>
            <a:spLocks noGrp="1"/>
          </p:cNvSpPr>
          <p:nvPr>
            <p:ph type="sldNum" sz="quarter" idx="4"/>
          </p:nvPr>
        </p:nvSpPr>
        <p:spPr>
          <a:xfrm>
            <a:off x="7620000" y="18288"/>
            <a:ext cx="1066800" cy="329184"/>
          </a:xfrm>
          <a:prstGeom prst="rect">
            <a:avLst/>
          </a:prstGeom>
        </p:spPr>
        <p:txBody>
          <a:bodyPr vert="horz" lIns="91440" tIns="45720" rIns="91440" bIns="45720" rtlCol="0" anchor="ctr"/>
          <a:lstStyle>
            <a:lvl1pPr algn="r">
              <a:defRPr sz="1400" b="1">
                <a:solidFill>
                  <a:srgbClr val="FFFFFF"/>
                </a:solidFill>
              </a:defRPr>
            </a:lvl1pPr>
          </a:lstStyle>
          <a:p>
            <a:fld id="{0CFEC368-1D7A-4F81-ABF6-AE0E36BAF64C}" type="slidenum">
              <a:rPr lang="en-US" smtClean="0"/>
              <a:pPr/>
              <a:t>‹#›</a:t>
            </a:fld>
            <a:endParaRPr lang="en-US" dirty="0"/>
          </a:p>
        </p:txBody>
      </p:sp>
      <p:sp>
        <p:nvSpPr>
          <p:cNvPr id="14" name="Footer Placeholder 4"/>
          <p:cNvSpPr>
            <a:spLocks noGrp="1"/>
          </p:cNvSpPr>
          <p:nvPr>
            <p:ph type="ftr" sz="quarter" idx="3"/>
          </p:nvPr>
        </p:nvSpPr>
        <p:spPr>
          <a:xfrm>
            <a:off x="351557" y="18288"/>
            <a:ext cx="4114800" cy="329184"/>
          </a:xfrm>
          <a:prstGeom prst="rect">
            <a:avLst/>
          </a:prstGeom>
        </p:spPr>
        <p:txBody>
          <a:bodyPr vert="horz" lIns="91440" tIns="45720" rIns="91440" bIns="45720" rtlCol="0" anchor="ctr"/>
          <a:lstStyle>
            <a:lvl1pPr algn="l">
              <a:defRPr sz="1200">
                <a:solidFill>
                  <a:srgbClr val="FFFFFF"/>
                </a:solidFill>
                <a:latin typeface="Museo Sans 500"/>
                <a:cs typeface="Museo Sans 500"/>
              </a:defRPr>
            </a:lvl1pPr>
          </a:lstStyle>
          <a:p>
            <a:r>
              <a:rPr lang="en-US" dirty="0"/>
              <a:t>HOPE INTERNATIONAL BOARD MEETING</a:t>
            </a:r>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 bg1="lt1" tx1="dk1" bg2="lt2" tx2="dk2" accent1="accent1" accent2="accent2" accent3="accent3" accent4="accent4" accent5="accent5" accent6="accent6" hlink="hlink" folHlink="folHlink"/>
  <p:sldLayoutIdLst>
    <p:sldLayoutId id="2147483961" r:id="rId1"/>
    <p:sldLayoutId id="2147483962" r:id="rId2"/>
    <p:sldLayoutId id="2147483963" r:id="rId3"/>
    <p:sldLayoutId id="2147483964" r:id="rId4"/>
    <p:sldLayoutId id="2147483965" r:id="rId5"/>
    <p:sldLayoutId id="2147483966" r:id="rId6"/>
    <p:sldLayoutId id="2147483967" r:id="rId7"/>
    <p:sldLayoutId id="2147483968" r:id="rId8"/>
    <p:sldLayoutId id="2147483969" r:id="rId9"/>
    <p:sldLayoutId id="2147483970" r:id="rId10"/>
    <p:sldLayoutId id="2147483971" r:id="rId11"/>
  </p:sldLayoutIdLst>
  <p:hf sldNum="0" hdr="0" ftr="0" dt="0"/>
  <p:txStyles>
    <p:titleStyle>
      <a:lvl1pPr algn="l" defTabSz="914400" rtl="0" eaLnBrk="1" latinLnBrk="0" hangingPunct="1">
        <a:spcBef>
          <a:spcPct val="0"/>
        </a:spcBef>
        <a:buNone/>
        <a:defRPr sz="4000" kern="1200" spc="-100" baseline="0">
          <a:solidFill>
            <a:schemeClr val="tx2"/>
          </a:solidFill>
          <a:latin typeface="Museo Sans 500"/>
          <a:ea typeface="+mj-ea"/>
          <a:cs typeface="Museo Sans 500"/>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b="0" i="0" kern="1200">
          <a:solidFill>
            <a:schemeClr val="tx1"/>
          </a:solidFill>
          <a:latin typeface="Museo Sans 300"/>
          <a:ea typeface="+mn-ea"/>
          <a:cs typeface="Museo Sans 300"/>
        </a:defRPr>
      </a:lvl1pPr>
      <a:lvl2pPr marL="457200" indent="-182880" algn="l" defTabSz="914400" rtl="0" eaLnBrk="1" latinLnBrk="0" hangingPunct="1">
        <a:spcBef>
          <a:spcPct val="20000"/>
        </a:spcBef>
        <a:buClr>
          <a:schemeClr val="accent1"/>
        </a:buClr>
        <a:buSzPct val="85000"/>
        <a:buFont typeface="Arial" pitchFamily="34" charset="0"/>
        <a:buChar char="•"/>
        <a:defRPr sz="2000" b="0" i="0" kern="1200">
          <a:solidFill>
            <a:schemeClr val="tx1"/>
          </a:solidFill>
          <a:latin typeface="Museo Sans 300"/>
          <a:ea typeface="+mn-ea"/>
          <a:cs typeface="Museo Sans 300"/>
        </a:defRPr>
      </a:lvl2pPr>
      <a:lvl3pPr marL="731520" indent="-182880" algn="l" defTabSz="914400" rtl="0" eaLnBrk="1" latinLnBrk="0" hangingPunct="1">
        <a:spcBef>
          <a:spcPct val="20000"/>
        </a:spcBef>
        <a:buClr>
          <a:schemeClr val="accent1"/>
        </a:buClr>
        <a:buSzPct val="90000"/>
        <a:buFont typeface="Arial" pitchFamily="34" charset="0"/>
        <a:buChar char="•"/>
        <a:defRPr sz="1800" b="0" i="0" kern="1200">
          <a:solidFill>
            <a:schemeClr val="tx1"/>
          </a:solidFill>
          <a:latin typeface="Museo Sans 300"/>
          <a:ea typeface="+mn-ea"/>
          <a:cs typeface="Museo Sans 300"/>
        </a:defRPr>
      </a:lvl3pPr>
      <a:lvl4pPr marL="1005840" indent="-182880" algn="l" defTabSz="914400" rtl="0" eaLnBrk="1" latinLnBrk="0" hangingPunct="1">
        <a:spcBef>
          <a:spcPct val="20000"/>
        </a:spcBef>
        <a:buClr>
          <a:schemeClr val="accent1"/>
        </a:buClr>
        <a:buFont typeface="Arial" pitchFamily="34" charset="0"/>
        <a:buChar char="•"/>
        <a:defRPr sz="1600" b="0" i="0" kern="1200">
          <a:solidFill>
            <a:schemeClr val="tx1"/>
          </a:solidFill>
          <a:latin typeface="Museo Sans 300"/>
          <a:ea typeface="+mn-ea"/>
          <a:cs typeface="Museo Sans 300"/>
        </a:defRPr>
      </a:lvl4pPr>
      <a:lvl5pPr marL="1188720" indent="-137160" algn="l" defTabSz="914400" rtl="0" eaLnBrk="1" latinLnBrk="0" hangingPunct="1">
        <a:spcBef>
          <a:spcPct val="20000"/>
        </a:spcBef>
        <a:buClr>
          <a:schemeClr val="accent1"/>
        </a:buClr>
        <a:buSzPct val="100000"/>
        <a:buFont typeface="Arial" pitchFamily="34" charset="0"/>
        <a:buChar char="•"/>
        <a:defRPr sz="1400" b="0" i="0" kern="1200" baseline="0">
          <a:solidFill>
            <a:schemeClr val="tx1"/>
          </a:solidFill>
          <a:latin typeface="Museo Sans 300"/>
          <a:ea typeface="+mn-ea"/>
          <a:cs typeface="Museo Sans 300"/>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slide" Target="slide5.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 Id="rId5" Type="http://schemas.openxmlformats.org/officeDocument/2006/relationships/hyperlink" Target="https://hopeinternational.box.com/s/q9fb3s5537q47hb01a4aeziekliz34bv" TargetMode="External"/><Relationship Id="rId4" Type="http://schemas.openxmlformats.org/officeDocument/2006/relationships/image" Target="../media/image5.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5"/>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0"/>
            <a:ext cx="8051800" cy="1927225"/>
          </a:xfrm>
        </p:spPr>
        <p:txBody>
          <a:bodyPr/>
          <a:lstStyle/>
          <a:p>
            <a:r>
              <a:rPr lang="en-US" sz="4400" dirty="0">
                <a:solidFill>
                  <a:schemeClr val="bg1"/>
                </a:solidFill>
              </a:rPr>
              <a:t>Christ-Centered Product DESIGN Principles</a:t>
            </a:r>
          </a:p>
        </p:txBody>
      </p:sp>
      <p:sp>
        <p:nvSpPr>
          <p:cNvPr id="3" name="Subtitle 2"/>
          <p:cNvSpPr>
            <a:spLocks noGrp="1"/>
          </p:cNvSpPr>
          <p:nvPr>
            <p:ph type="subTitle" idx="1"/>
          </p:nvPr>
        </p:nvSpPr>
        <p:spPr>
          <a:xfrm>
            <a:off x="685800" y="3505200"/>
            <a:ext cx="7950200" cy="1752600"/>
          </a:xfrm>
        </p:spPr>
        <p:txBody>
          <a:bodyPr>
            <a:normAutofit/>
          </a:bodyPr>
          <a:lstStyle/>
          <a:p>
            <a:r>
              <a:rPr lang="en-US" dirty="0">
                <a:solidFill>
                  <a:schemeClr val="bg1"/>
                </a:solidFill>
              </a:rPr>
              <a:t>A guide with key principles and underlying questions to consider when designing products and services.</a:t>
            </a:r>
          </a:p>
          <a:p>
            <a:endParaRPr lang="en-US" dirty="0">
              <a:solidFill>
                <a:schemeClr val="bg1"/>
              </a:solidFill>
            </a:endParaRPr>
          </a:p>
        </p:txBody>
      </p:sp>
    </p:spTree>
    <p:extLst>
      <p:ext uri="{BB962C8B-B14F-4D97-AF65-F5344CB8AC3E}">
        <p14:creationId xmlns:p14="http://schemas.microsoft.com/office/powerpoint/2010/main" val="6951493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angle 16">
            <a:extLst>
              <a:ext uri="{FF2B5EF4-FFF2-40B4-BE49-F238E27FC236}">
                <a16:creationId xmlns:a16="http://schemas.microsoft.com/office/drawing/2014/main" id="{11A8F97D-1DE7-41A0-9D15-7E9186DB68FC}"/>
              </a:ext>
            </a:extLst>
          </p:cNvPr>
          <p:cNvSpPr/>
          <p:nvPr/>
        </p:nvSpPr>
        <p:spPr>
          <a:xfrm>
            <a:off x="0" y="5038627"/>
            <a:ext cx="9144000" cy="1819373"/>
          </a:xfrm>
          <a:prstGeom prst="rect">
            <a:avLst/>
          </a:prstGeom>
          <a:solidFill>
            <a:srgbClr val="F9ECD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a:extLst>
              <a:ext uri="{FF2B5EF4-FFF2-40B4-BE49-F238E27FC236}">
                <a16:creationId xmlns:a16="http://schemas.microsoft.com/office/drawing/2014/main" id="{09750A1B-04A9-453F-8013-322C333A59FB}"/>
              </a:ext>
            </a:extLst>
          </p:cNvPr>
          <p:cNvSpPr/>
          <p:nvPr/>
        </p:nvSpPr>
        <p:spPr>
          <a:xfrm>
            <a:off x="576469" y="1601335"/>
            <a:ext cx="6112565" cy="1754326"/>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b="0" i="1" u="none" strike="noStrike" kern="1200" cap="none" spc="0" normalizeH="0" baseline="0" noProof="0" dirty="0">
                <a:ln>
                  <a:noFill/>
                </a:ln>
                <a:solidFill>
                  <a:srgbClr val="E2A227"/>
                </a:solidFill>
                <a:effectLst/>
                <a:uLnTx/>
                <a:uFillTx/>
                <a:latin typeface="Museo Sans 500"/>
                <a:ea typeface="+mn-ea"/>
                <a:cs typeface="+mn-cs"/>
              </a:rPr>
              <a:t>At HOPE we are called to bear witness to Christ and His Kingdom through how we work.  A key part of this is designing our products and services to intentionally bear witness to Christ and His Kingdom.  We design our products and services to contribute to impact in four domains.</a:t>
            </a:r>
          </a:p>
        </p:txBody>
      </p:sp>
      <p:sp>
        <p:nvSpPr>
          <p:cNvPr id="11" name="Title 10">
            <a:extLst>
              <a:ext uri="{FF2B5EF4-FFF2-40B4-BE49-F238E27FC236}">
                <a16:creationId xmlns:a16="http://schemas.microsoft.com/office/drawing/2014/main" id="{D866C80A-048F-4D7B-8CE6-A4ED970DFFDB}"/>
              </a:ext>
            </a:extLst>
          </p:cNvPr>
          <p:cNvSpPr>
            <a:spLocks noGrp="1"/>
          </p:cNvSpPr>
          <p:nvPr>
            <p:ph type="title"/>
          </p:nvPr>
        </p:nvSpPr>
        <p:spPr>
          <a:xfrm>
            <a:off x="457200" y="533400"/>
            <a:ext cx="8229600" cy="990600"/>
          </a:xfrm>
        </p:spPr>
        <p:txBody>
          <a:bodyPr>
            <a:normAutofit fontScale="90000"/>
          </a:bodyPr>
          <a:lstStyle/>
          <a:p>
            <a:r>
              <a:rPr lang="en-US" dirty="0"/>
              <a:t>Why Christ-centered design principles?</a:t>
            </a:r>
          </a:p>
        </p:txBody>
      </p:sp>
      <p:sp>
        <p:nvSpPr>
          <p:cNvPr id="12" name="Rectangle 11">
            <a:extLst>
              <a:ext uri="{FF2B5EF4-FFF2-40B4-BE49-F238E27FC236}">
                <a16:creationId xmlns:a16="http://schemas.microsoft.com/office/drawing/2014/main" id="{3559DE0C-3714-4BF6-95F1-471A594AC456}"/>
              </a:ext>
            </a:extLst>
          </p:cNvPr>
          <p:cNvSpPr/>
          <p:nvPr/>
        </p:nvSpPr>
        <p:spPr>
          <a:xfrm>
            <a:off x="576470" y="4072409"/>
            <a:ext cx="8110330" cy="707886"/>
          </a:xfrm>
          <a:prstGeom prst="rect">
            <a:avLst/>
          </a:prstGeom>
        </p:spPr>
        <p:txBody>
          <a:bodyPr wrap="square">
            <a:spAutoFit/>
          </a:bodyPr>
          <a:lstStyle/>
          <a:p>
            <a:pPr>
              <a:defRPr/>
            </a:pPr>
            <a:r>
              <a:rPr lang="en-US" sz="2000" dirty="0">
                <a:solidFill>
                  <a:srgbClr val="2F9570"/>
                </a:solidFill>
                <a:latin typeface="Museo Sans Cond 700" panose="02000000000000000000" pitchFamily="50" charset="0"/>
              </a:rPr>
              <a:t>How can we design this product to contribute to holistic client impact, including spiritual impact?</a:t>
            </a:r>
          </a:p>
        </p:txBody>
      </p:sp>
      <p:pic>
        <p:nvPicPr>
          <p:cNvPr id="14" name="Picture 13">
            <a:extLst>
              <a:ext uri="{FF2B5EF4-FFF2-40B4-BE49-F238E27FC236}">
                <a16:creationId xmlns:a16="http://schemas.microsoft.com/office/drawing/2014/main" id="{A6B4B292-DFCC-43E5-BCE7-80A377DF8DBB}"/>
              </a:ext>
            </a:extLst>
          </p:cNvPr>
          <p:cNvPicPr>
            <a:picLocks noChangeAspect="1"/>
          </p:cNvPicPr>
          <p:nvPr/>
        </p:nvPicPr>
        <p:blipFill>
          <a:blip r:embed="rId2"/>
          <a:stretch>
            <a:fillRect/>
          </a:stretch>
        </p:blipFill>
        <p:spPr>
          <a:xfrm>
            <a:off x="6982263" y="1544597"/>
            <a:ext cx="1704537" cy="1897997"/>
          </a:xfrm>
          <a:prstGeom prst="rect">
            <a:avLst/>
          </a:prstGeom>
        </p:spPr>
      </p:pic>
      <p:sp>
        <p:nvSpPr>
          <p:cNvPr id="15" name="Rectangle 14">
            <a:extLst>
              <a:ext uri="{FF2B5EF4-FFF2-40B4-BE49-F238E27FC236}">
                <a16:creationId xmlns:a16="http://schemas.microsoft.com/office/drawing/2014/main" id="{A8D062EF-FDCF-486E-96EE-24CBBBE0B3FD}"/>
              </a:ext>
            </a:extLst>
          </p:cNvPr>
          <p:cNvSpPr/>
          <p:nvPr/>
        </p:nvSpPr>
        <p:spPr>
          <a:xfrm>
            <a:off x="576470" y="3590141"/>
            <a:ext cx="7861851" cy="646331"/>
          </a:xfrm>
          <a:prstGeom prst="rect">
            <a:avLst/>
          </a:prstGeom>
        </p:spPr>
        <p:txBody>
          <a:bodyPr wrap="square">
            <a:spAutoFit/>
          </a:bodyPr>
          <a:lstStyle/>
          <a:p>
            <a:pPr>
              <a:defRPr/>
            </a:pPr>
            <a:r>
              <a:rPr lang="en-US" i="1" dirty="0">
                <a:solidFill>
                  <a:srgbClr val="E2A227"/>
                </a:solidFill>
                <a:latin typeface="Museo Sans 500"/>
              </a:rPr>
              <a:t>The key question that the principles in this ppt help us to address is:</a:t>
            </a:r>
          </a:p>
          <a:p>
            <a:pPr>
              <a:defRPr/>
            </a:pPr>
            <a:endParaRPr lang="en-US" b="1" i="1" dirty="0"/>
          </a:p>
        </p:txBody>
      </p:sp>
      <p:sp>
        <p:nvSpPr>
          <p:cNvPr id="16" name="Rectangle 15">
            <a:extLst>
              <a:ext uri="{FF2B5EF4-FFF2-40B4-BE49-F238E27FC236}">
                <a16:creationId xmlns:a16="http://schemas.microsoft.com/office/drawing/2014/main" id="{DB662C4F-9C07-485F-A86A-F9EA979702CB}"/>
              </a:ext>
            </a:extLst>
          </p:cNvPr>
          <p:cNvSpPr/>
          <p:nvPr/>
        </p:nvSpPr>
        <p:spPr>
          <a:xfrm>
            <a:off x="641074" y="5273107"/>
            <a:ext cx="8045726" cy="1200329"/>
          </a:xfrm>
          <a:prstGeom prst="rect">
            <a:avLst/>
          </a:prstGeom>
        </p:spPr>
        <p:txBody>
          <a:bodyPr wrap="square">
            <a:spAutoFit/>
          </a:bodyPr>
          <a:lstStyle/>
          <a:p>
            <a:pPr>
              <a:defRPr/>
            </a:pPr>
            <a:r>
              <a:rPr lang="en-US" i="1" dirty="0">
                <a:latin typeface="Museo Sans 500"/>
              </a:rPr>
              <a:t>The principles and underlying questions in this ppt are available as a resource in the design process</a:t>
            </a:r>
            <a:r>
              <a:rPr lang="en-US" i="1">
                <a:latin typeface="Museo Sans 500"/>
              </a:rPr>
              <a:t>.  It </a:t>
            </a:r>
            <a:r>
              <a:rPr lang="en-US" i="1" dirty="0">
                <a:latin typeface="Museo Sans 500"/>
              </a:rPr>
              <a:t>is recommended that the outcomes of the design process be reflected in the product card by including a “Christ-centered strategy” or “holistic impact” section in the product card.</a:t>
            </a:r>
          </a:p>
        </p:txBody>
      </p:sp>
    </p:spTree>
    <p:extLst>
      <p:ext uri="{BB962C8B-B14F-4D97-AF65-F5344CB8AC3E}">
        <p14:creationId xmlns:p14="http://schemas.microsoft.com/office/powerpoint/2010/main" val="37128751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0AC125-ADEB-40EF-AAE1-F945E7014860}"/>
              </a:ext>
            </a:extLst>
          </p:cNvPr>
          <p:cNvSpPr>
            <a:spLocks noGrp="1"/>
          </p:cNvSpPr>
          <p:nvPr>
            <p:ph type="title"/>
          </p:nvPr>
        </p:nvSpPr>
        <p:spPr>
          <a:xfrm>
            <a:off x="457200" y="533399"/>
            <a:ext cx="8553450" cy="808384"/>
          </a:xfrm>
        </p:spPr>
        <p:txBody>
          <a:bodyPr>
            <a:noAutofit/>
          </a:bodyPr>
          <a:lstStyle/>
          <a:p>
            <a:r>
              <a:rPr lang="en-US" sz="3600" dirty="0">
                <a:solidFill>
                  <a:schemeClr val="accent5"/>
                </a:solidFill>
                <a:latin typeface="Museo Sans Cond 500" panose="02000000000000000000" pitchFamily="50" charset="0"/>
              </a:rPr>
              <a:t>Christ-centered products and services at HOPE</a:t>
            </a:r>
          </a:p>
        </p:txBody>
      </p:sp>
      <p:sp>
        <p:nvSpPr>
          <p:cNvPr id="7" name="TextBox 6">
            <a:extLst>
              <a:ext uri="{FF2B5EF4-FFF2-40B4-BE49-F238E27FC236}">
                <a16:creationId xmlns:a16="http://schemas.microsoft.com/office/drawing/2014/main" id="{997DB43F-7976-4BD8-BDA1-F8C19919623A}"/>
              </a:ext>
            </a:extLst>
          </p:cNvPr>
          <p:cNvSpPr txBox="1"/>
          <p:nvPr/>
        </p:nvSpPr>
        <p:spPr>
          <a:xfrm>
            <a:off x="457200" y="1703609"/>
            <a:ext cx="8077202" cy="1692771"/>
          </a:xfrm>
          <a:prstGeom prst="rect">
            <a:avLst/>
          </a:prstGeom>
          <a:solidFill>
            <a:srgbClr val="F9ECD4">
              <a:alpha val="40000"/>
            </a:srgbClr>
          </a:solidFill>
          <a:ln>
            <a:noFill/>
          </a:ln>
        </p:spPr>
        <p:style>
          <a:lnRef idx="2">
            <a:schemeClr val="accent5"/>
          </a:lnRef>
          <a:fillRef idx="1">
            <a:schemeClr val="lt1"/>
          </a:fillRef>
          <a:effectRef idx="0">
            <a:schemeClr val="accent5"/>
          </a:effectRef>
          <a:fontRef idx="minor">
            <a:schemeClr val="dk1"/>
          </a:fontRef>
        </p:style>
        <p:txBody>
          <a:bodyPr wrap="square" rtlCol="0">
            <a:spAutoFit/>
          </a:bodyPr>
          <a:lstStyle/>
          <a:p>
            <a:pPr>
              <a:spcBef>
                <a:spcPts val="600"/>
              </a:spcBef>
            </a:pPr>
            <a:r>
              <a:rPr lang="en-US" sz="2000" dirty="0">
                <a:solidFill>
                  <a:schemeClr val="accent1"/>
                </a:solidFill>
                <a:latin typeface="Museo Sans 700" panose="02000000000000000000" pitchFamily="50" charset="0"/>
              </a:rPr>
              <a:t>Christ-centered products and services</a:t>
            </a:r>
          </a:p>
          <a:p>
            <a:pPr>
              <a:spcBef>
                <a:spcPts val="600"/>
              </a:spcBef>
            </a:pPr>
            <a:r>
              <a:rPr lang="en-US" sz="1600" dirty="0">
                <a:solidFill>
                  <a:schemeClr val="tx1"/>
                </a:solidFill>
                <a:latin typeface="Museo Sans Cond 300" panose="02000000000000000000" pitchFamily="50" charset="0"/>
              </a:rPr>
              <a:t>Christ-centered products give clients the opportunity to encounter Christ and His Kingdom and have a clear pathway for clients to engage in the </a:t>
            </a:r>
            <a:r>
              <a:rPr lang="en-US" sz="1600" dirty="0">
                <a:solidFill>
                  <a:schemeClr val="tx1"/>
                </a:solidFill>
                <a:latin typeface="Museo Sans Cond 300" panose="02000000000000000000" pitchFamily="50" charset="0"/>
                <a:hlinkClick r:id="rId2" action="ppaction://hlinksldjump"/>
              </a:rPr>
              <a:t>client spiritual journey</a:t>
            </a:r>
            <a:r>
              <a:rPr lang="en-US" sz="1600" dirty="0">
                <a:solidFill>
                  <a:schemeClr val="tx1"/>
                </a:solidFill>
                <a:latin typeface="Museo Sans Cond 300" panose="02000000000000000000" pitchFamily="50" charset="0"/>
              </a:rPr>
              <a:t>.  </a:t>
            </a:r>
          </a:p>
          <a:p>
            <a:pPr>
              <a:spcBef>
                <a:spcPts val="600"/>
              </a:spcBef>
            </a:pPr>
            <a:r>
              <a:rPr lang="en-US" sz="1600" dirty="0">
                <a:solidFill>
                  <a:schemeClr val="tx1"/>
                </a:solidFill>
                <a:latin typeface="Museo Sans Cond 300" panose="02000000000000000000" pitchFamily="50" charset="0"/>
              </a:rPr>
              <a:t>Christ-centered products have a clear SI strategy that fits with clients’ religious background, context, and needs.</a:t>
            </a:r>
            <a:endParaRPr lang="en-US" sz="1500" dirty="0">
              <a:solidFill>
                <a:schemeClr val="tx1"/>
              </a:solidFill>
              <a:latin typeface="Museo Sans Cond 300" panose="02000000000000000000" pitchFamily="50" charset="0"/>
            </a:endParaRPr>
          </a:p>
          <a:p>
            <a:pPr>
              <a:spcBef>
                <a:spcPts val="600"/>
              </a:spcBef>
            </a:pPr>
            <a:endParaRPr lang="en-US" sz="100" dirty="0">
              <a:solidFill>
                <a:schemeClr val="tx1"/>
              </a:solidFill>
              <a:latin typeface="Museo Sans Cond 300" panose="02000000000000000000" pitchFamily="50" charset="0"/>
            </a:endParaRPr>
          </a:p>
        </p:txBody>
      </p:sp>
      <p:sp>
        <p:nvSpPr>
          <p:cNvPr id="14" name="TextBox 13">
            <a:extLst>
              <a:ext uri="{FF2B5EF4-FFF2-40B4-BE49-F238E27FC236}">
                <a16:creationId xmlns:a16="http://schemas.microsoft.com/office/drawing/2014/main" id="{BD7EE7C2-EEF2-407B-881B-03559BED72D5}"/>
              </a:ext>
            </a:extLst>
          </p:cNvPr>
          <p:cNvSpPr txBox="1"/>
          <p:nvPr/>
        </p:nvSpPr>
        <p:spPr>
          <a:xfrm>
            <a:off x="457200" y="3869583"/>
            <a:ext cx="8077202" cy="1823576"/>
          </a:xfrm>
          <a:prstGeom prst="rect">
            <a:avLst/>
          </a:prstGeom>
          <a:noFill/>
          <a:ln>
            <a:noFill/>
          </a:ln>
        </p:spPr>
        <p:style>
          <a:lnRef idx="2">
            <a:schemeClr val="accent5"/>
          </a:lnRef>
          <a:fillRef idx="1">
            <a:schemeClr val="lt1"/>
          </a:fillRef>
          <a:effectRef idx="0">
            <a:schemeClr val="accent5"/>
          </a:effectRef>
          <a:fontRef idx="minor">
            <a:schemeClr val="dk1"/>
          </a:fontRef>
        </p:style>
        <p:txBody>
          <a:bodyPr wrap="square" rtlCol="0">
            <a:spAutoFit/>
          </a:bodyPr>
          <a:lstStyle/>
          <a:p>
            <a:pPr>
              <a:spcBef>
                <a:spcPts val="600"/>
              </a:spcBef>
            </a:pPr>
            <a:r>
              <a:rPr lang="en-US" sz="2000" dirty="0">
                <a:solidFill>
                  <a:schemeClr val="accent1"/>
                </a:solidFill>
                <a:latin typeface="Museo Sans 700" panose="02000000000000000000" pitchFamily="50" charset="0"/>
              </a:rPr>
              <a:t>Key Questions</a:t>
            </a:r>
          </a:p>
          <a:p>
            <a:pPr marL="285750" indent="-285750">
              <a:spcBef>
                <a:spcPts val="600"/>
              </a:spcBef>
              <a:buFont typeface="Arial" panose="020B0604020202020204" pitchFamily="34" charset="0"/>
              <a:buChar char="•"/>
            </a:pPr>
            <a:r>
              <a:rPr lang="en-US" sz="1450" dirty="0">
                <a:solidFill>
                  <a:schemeClr val="tx1"/>
                </a:solidFill>
                <a:latin typeface="Museo Sans Cond 300" panose="02000000000000000000" pitchFamily="50" charset="0"/>
              </a:rPr>
              <a:t>What are the potential clients’ religious background, context, and needs?</a:t>
            </a:r>
          </a:p>
          <a:p>
            <a:pPr marL="285750" indent="-285750">
              <a:spcBef>
                <a:spcPts val="600"/>
              </a:spcBef>
              <a:buFont typeface="Arial" panose="020B0604020202020204" pitchFamily="34" charset="0"/>
              <a:buChar char="•"/>
            </a:pPr>
            <a:r>
              <a:rPr lang="en-US" sz="1450" dirty="0">
                <a:solidFill>
                  <a:schemeClr val="tx1"/>
                </a:solidFill>
                <a:latin typeface="Museo Sans Cond 300" panose="02000000000000000000" pitchFamily="50" charset="0"/>
              </a:rPr>
              <a:t>What opportunities are there for clients to encounter Christ and His Kingdom through this product?</a:t>
            </a:r>
          </a:p>
          <a:p>
            <a:pPr marL="285750" indent="-285750">
              <a:spcBef>
                <a:spcPts val="600"/>
              </a:spcBef>
              <a:buFont typeface="Arial" panose="020B0604020202020204" pitchFamily="34" charset="0"/>
              <a:buChar char="•"/>
            </a:pPr>
            <a:r>
              <a:rPr lang="en-US" sz="1450" dirty="0">
                <a:solidFill>
                  <a:schemeClr val="tx1"/>
                </a:solidFill>
                <a:latin typeface="Museo Sans Cond 300" panose="02000000000000000000" pitchFamily="50" charset="0"/>
              </a:rPr>
              <a:t>What opportunities do we have to invite clients to engage in the </a:t>
            </a:r>
            <a:r>
              <a:rPr lang="en-US" sz="1450" dirty="0">
                <a:solidFill>
                  <a:schemeClr val="tx1"/>
                </a:solidFill>
                <a:latin typeface="Museo Sans Cond 300" panose="02000000000000000000" pitchFamily="50" charset="0"/>
                <a:hlinkClick r:id="rId2" action="ppaction://hlinksldjump"/>
              </a:rPr>
              <a:t>client spiritual journey </a:t>
            </a:r>
            <a:r>
              <a:rPr lang="en-US" sz="1450" dirty="0">
                <a:solidFill>
                  <a:schemeClr val="tx1"/>
                </a:solidFill>
                <a:latin typeface="Museo Sans Cond 300" panose="02000000000000000000" pitchFamily="50" charset="0"/>
              </a:rPr>
              <a:t>at our organization?</a:t>
            </a:r>
          </a:p>
          <a:p>
            <a:pPr marL="285750" indent="-285750">
              <a:spcBef>
                <a:spcPts val="600"/>
              </a:spcBef>
              <a:buFont typeface="Arial" panose="020B0604020202020204" pitchFamily="34" charset="0"/>
              <a:buChar char="•"/>
            </a:pPr>
            <a:r>
              <a:rPr lang="en-US" sz="1450" dirty="0">
                <a:solidFill>
                  <a:schemeClr val="tx1"/>
                </a:solidFill>
                <a:latin typeface="Museo Sans Cond 300" panose="02000000000000000000" pitchFamily="50" charset="0"/>
              </a:rPr>
              <a:t>What is the SI strategy, and how has it been adapted to fit the religious background, context, and needs of the clients?  </a:t>
            </a:r>
          </a:p>
        </p:txBody>
      </p:sp>
    </p:spTree>
    <p:extLst>
      <p:ext uri="{BB962C8B-B14F-4D97-AF65-F5344CB8AC3E}">
        <p14:creationId xmlns:p14="http://schemas.microsoft.com/office/powerpoint/2010/main" val="41998652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EB192AE-6511-4764-9F77-A5D680605C36}"/>
              </a:ext>
            </a:extLst>
          </p:cNvPr>
          <p:cNvSpPr>
            <a:spLocks noGrp="1"/>
          </p:cNvSpPr>
          <p:nvPr>
            <p:ph type="title"/>
          </p:nvPr>
        </p:nvSpPr>
        <p:spPr/>
        <p:txBody>
          <a:bodyPr/>
          <a:lstStyle/>
          <a:p>
            <a:r>
              <a:rPr lang="en-US" dirty="0"/>
              <a:t>Appendix: Resources</a:t>
            </a:r>
          </a:p>
        </p:txBody>
      </p:sp>
      <p:sp>
        <p:nvSpPr>
          <p:cNvPr id="5" name="Text Placeholder 4">
            <a:extLst>
              <a:ext uri="{FF2B5EF4-FFF2-40B4-BE49-F238E27FC236}">
                <a16:creationId xmlns:a16="http://schemas.microsoft.com/office/drawing/2014/main" id="{622375FB-EF69-4A4C-9A59-0289BF0C2BBB}"/>
              </a:ext>
            </a:extLst>
          </p:cNvPr>
          <p:cNvSpPr>
            <a:spLocks noGrp="1"/>
          </p:cNvSpPr>
          <p:nvPr>
            <p:ph type="body" idx="1"/>
          </p:nvPr>
        </p:nvSpPr>
        <p:spPr/>
        <p:txBody>
          <a:bodyPr>
            <a:normAutofit/>
          </a:bodyPr>
          <a:lstStyle/>
          <a:p>
            <a:pPr marL="342900" indent="-342900">
              <a:buFont typeface="Arial" panose="020B0604020202020204" pitchFamily="34" charset="0"/>
              <a:buChar char="•"/>
            </a:pPr>
            <a:r>
              <a:rPr lang="en-US" dirty="0"/>
              <a:t>Appendix A: Client Spiritual Journey</a:t>
            </a:r>
          </a:p>
          <a:p>
            <a:pPr marL="342900" indent="-342900">
              <a:buFont typeface="Arial" panose="020B0604020202020204" pitchFamily="34" charset="0"/>
              <a:buChar char="•"/>
            </a:pPr>
            <a:r>
              <a:rPr lang="en-US" dirty="0"/>
              <a:t>Appendix B: Spiritual Integration Framework</a:t>
            </a:r>
          </a:p>
          <a:p>
            <a:pPr marL="342900" indent="-342900">
              <a:buFont typeface="Arial" panose="020B0604020202020204" pitchFamily="34" charset="0"/>
              <a:buChar char="•"/>
            </a:pPr>
            <a:r>
              <a:rPr lang="en-US" dirty="0"/>
              <a:t>Appendix C: Practical Design Guidance</a:t>
            </a:r>
          </a:p>
        </p:txBody>
      </p:sp>
    </p:spTree>
    <p:extLst>
      <p:ext uri="{BB962C8B-B14F-4D97-AF65-F5344CB8AC3E}">
        <p14:creationId xmlns:p14="http://schemas.microsoft.com/office/powerpoint/2010/main" val="26143219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990600"/>
          </a:xfrm>
        </p:spPr>
        <p:txBody>
          <a:bodyPr>
            <a:noAutofit/>
          </a:bodyPr>
          <a:lstStyle/>
          <a:p>
            <a:r>
              <a:rPr lang="en-US" sz="3200" dirty="0">
                <a:solidFill>
                  <a:schemeClr val="accent5"/>
                </a:solidFill>
              </a:rPr>
              <a:t>Appendix A: </a:t>
            </a:r>
            <a:r>
              <a:rPr lang="en-US" sz="3200" dirty="0"/>
              <a:t>Client Spiritual Journey</a:t>
            </a:r>
          </a:p>
        </p:txBody>
      </p:sp>
      <p:pic>
        <p:nvPicPr>
          <p:cNvPr id="29" name="Picture 28">
            <a:extLst>
              <a:ext uri="{FF2B5EF4-FFF2-40B4-BE49-F238E27FC236}">
                <a16:creationId xmlns:a16="http://schemas.microsoft.com/office/drawing/2014/main" id="{8D55D47E-3B2D-3E90-0F21-AF02EE15DBAE}"/>
              </a:ext>
            </a:extLst>
          </p:cNvPr>
          <p:cNvPicPr>
            <a:picLocks noChangeAspect="1"/>
          </p:cNvPicPr>
          <p:nvPr/>
        </p:nvPicPr>
        <p:blipFill rotWithShape="1">
          <a:blip r:embed="rId2"/>
          <a:srcRect t="12293"/>
          <a:stretch/>
        </p:blipFill>
        <p:spPr>
          <a:xfrm>
            <a:off x="130629" y="1959428"/>
            <a:ext cx="8686800" cy="4151793"/>
          </a:xfrm>
          <a:prstGeom prst="rect">
            <a:avLst/>
          </a:prstGeom>
        </p:spPr>
      </p:pic>
    </p:spTree>
    <p:extLst>
      <p:ext uri="{BB962C8B-B14F-4D97-AF65-F5344CB8AC3E}">
        <p14:creationId xmlns:p14="http://schemas.microsoft.com/office/powerpoint/2010/main" val="33843703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990600"/>
          </a:xfrm>
        </p:spPr>
        <p:txBody>
          <a:bodyPr>
            <a:noAutofit/>
          </a:bodyPr>
          <a:lstStyle/>
          <a:p>
            <a:r>
              <a:rPr lang="en-US" sz="3200" dirty="0">
                <a:solidFill>
                  <a:schemeClr val="accent5"/>
                </a:solidFill>
              </a:rPr>
              <a:t>Appendix B: </a:t>
            </a:r>
            <a:r>
              <a:rPr lang="en-US" sz="3200" dirty="0"/>
              <a:t>Spiritual Integration Framework</a:t>
            </a:r>
          </a:p>
        </p:txBody>
      </p:sp>
      <p:pic>
        <p:nvPicPr>
          <p:cNvPr id="11" name="Picture 10">
            <a:extLst>
              <a:ext uri="{FF2B5EF4-FFF2-40B4-BE49-F238E27FC236}">
                <a16:creationId xmlns:a16="http://schemas.microsoft.com/office/drawing/2014/main" id="{8B4E28CE-7207-45BD-B4E9-D63A4887BE68}"/>
              </a:ext>
            </a:extLst>
          </p:cNvPr>
          <p:cNvPicPr/>
          <p:nvPr/>
        </p:nvPicPr>
        <p:blipFill>
          <a:blip r:embed="rId2"/>
          <a:stretch>
            <a:fillRect/>
          </a:stretch>
        </p:blipFill>
        <p:spPr>
          <a:xfrm>
            <a:off x="457200" y="1762116"/>
            <a:ext cx="6267450" cy="2345496"/>
          </a:xfrm>
          <a:prstGeom prst="rect">
            <a:avLst/>
          </a:prstGeom>
        </p:spPr>
      </p:pic>
      <p:grpSp>
        <p:nvGrpSpPr>
          <p:cNvPr id="12" name="Group 11">
            <a:extLst>
              <a:ext uri="{FF2B5EF4-FFF2-40B4-BE49-F238E27FC236}">
                <a16:creationId xmlns:a16="http://schemas.microsoft.com/office/drawing/2014/main" id="{7C5DF3EF-49C1-4B26-8652-6EA60024E233}"/>
              </a:ext>
            </a:extLst>
          </p:cNvPr>
          <p:cNvGrpSpPr/>
          <p:nvPr/>
        </p:nvGrpSpPr>
        <p:grpSpPr>
          <a:xfrm>
            <a:off x="457200" y="4345728"/>
            <a:ext cx="6267450" cy="1976544"/>
            <a:chOff x="0" y="0"/>
            <a:chExt cx="5690235" cy="1794510"/>
          </a:xfrm>
        </p:grpSpPr>
        <p:pic>
          <p:nvPicPr>
            <p:cNvPr id="13" name="Picture 12">
              <a:extLst>
                <a:ext uri="{FF2B5EF4-FFF2-40B4-BE49-F238E27FC236}">
                  <a16:creationId xmlns:a16="http://schemas.microsoft.com/office/drawing/2014/main" id="{439E4E82-FDA1-46E7-9118-7C91EA1BE13E}"/>
                </a:ext>
              </a:extLst>
            </p:cNvPr>
            <p:cNvPicPr>
              <a:picLocks noChangeAspect="1"/>
            </p:cNvPicPr>
            <p:nvPr/>
          </p:nvPicPr>
          <p:blipFill>
            <a:blip r:embed="rId3"/>
            <a:stretch>
              <a:fillRect/>
            </a:stretch>
          </p:blipFill>
          <p:spPr>
            <a:xfrm>
              <a:off x="1168400" y="0"/>
              <a:ext cx="4521835" cy="1789430"/>
            </a:xfrm>
            <a:prstGeom prst="rect">
              <a:avLst/>
            </a:prstGeom>
          </p:spPr>
        </p:pic>
        <p:pic>
          <p:nvPicPr>
            <p:cNvPr id="14" name="Picture 13">
              <a:extLst>
                <a:ext uri="{FF2B5EF4-FFF2-40B4-BE49-F238E27FC236}">
                  <a16:creationId xmlns:a16="http://schemas.microsoft.com/office/drawing/2014/main" id="{A0A4E62C-70F2-4DB5-B5DC-2BC44A6D61DE}"/>
                </a:ext>
              </a:extLst>
            </p:cNvPr>
            <p:cNvPicPr>
              <a:picLocks noChangeAspect="1"/>
            </p:cNvPicPr>
            <p:nvPr/>
          </p:nvPicPr>
          <p:blipFill>
            <a:blip r:embed="rId4"/>
            <a:stretch>
              <a:fillRect/>
            </a:stretch>
          </p:blipFill>
          <p:spPr>
            <a:xfrm>
              <a:off x="0" y="0"/>
              <a:ext cx="1208405" cy="1794510"/>
            </a:xfrm>
            <a:prstGeom prst="rect">
              <a:avLst/>
            </a:prstGeom>
          </p:spPr>
        </p:pic>
      </p:grpSp>
      <p:sp>
        <p:nvSpPr>
          <p:cNvPr id="10" name="Rectangle 9">
            <a:extLst>
              <a:ext uri="{FF2B5EF4-FFF2-40B4-BE49-F238E27FC236}">
                <a16:creationId xmlns:a16="http://schemas.microsoft.com/office/drawing/2014/main" id="{C93DA62C-729E-4828-AEAA-C62CB147B400}"/>
              </a:ext>
            </a:extLst>
          </p:cNvPr>
          <p:cNvSpPr/>
          <p:nvPr/>
        </p:nvSpPr>
        <p:spPr>
          <a:xfrm>
            <a:off x="7000875" y="1767626"/>
            <a:ext cx="1685925" cy="1459630"/>
          </a:xfrm>
          <a:prstGeom prst="rect">
            <a:avLst/>
          </a:prstGeom>
        </p:spPr>
        <p:txBody>
          <a:bodyPr wrap="square">
            <a:spAutoFit/>
          </a:bodyPr>
          <a:lstStyle/>
          <a:p>
            <a:pPr>
              <a:lnSpc>
                <a:spcPct val="125000"/>
              </a:lnSpc>
              <a:spcBef>
                <a:spcPts val="1200"/>
              </a:spcBef>
              <a:spcAft>
                <a:spcPts val="600"/>
              </a:spcAft>
            </a:pPr>
            <a:r>
              <a:rPr lang="en-US" sz="1200" dirty="0">
                <a:solidFill>
                  <a:schemeClr val="tx2"/>
                </a:solidFill>
                <a:latin typeface="Museo Sans 300" panose="02000000000000000000" pitchFamily="50" charset="0"/>
                <a:ea typeface="Times New Roman" panose="02020603050405020304" pitchFamily="18" charset="0"/>
                <a:cs typeface="Arial" panose="020B0604020202020204" pitchFamily="34" charset="0"/>
              </a:rPr>
              <a:t>The SI Framework and principles for further guidance can be found here: </a:t>
            </a:r>
            <a:r>
              <a:rPr lang="en-US" sz="1200" b="1" dirty="0">
                <a:solidFill>
                  <a:schemeClr val="tx2"/>
                </a:solidFill>
                <a:latin typeface="Museo Sans 300" panose="02000000000000000000" pitchFamily="50" charset="0"/>
                <a:ea typeface="Times New Roman" panose="02020603050405020304" pitchFamily="18" charset="0"/>
                <a:cs typeface="Arial" panose="020B0604020202020204" pitchFamily="34" charset="0"/>
              </a:rPr>
              <a:t> </a:t>
            </a:r>
          </a:p>
          <a:p>
            <a:pPr>
              <a:lnSpc>
                <a:spcPct val="125000"/>
              </a:lnSpc>
              <a:spcBef>
                <a:spcPts val="1200"/>
              </a:spcBef>
              <a:spcAft>
                <a:spcPts val="600"/>
              </a:spcAft>
            </a:pPr>
            <a:r>
              <a:rPr lang="en-US" sz="1200" b="1" u="sng" dirty="0">
                <a:solidFill>
                  <a:srgbClr val="E2A227"/>
                </a:solidFill>
                <a:latin typeface="Museo Sans 300" panose="02000000000000000000" pitchFamily="50" charset="0"/>
                <a:ea typeface="Times New Roman" panose="02020603050405020304" pitchFamily="18" charset="0"/>
                <a:cs typeface="Arial" panose="020B0604020202020204" pitchFamily="34" charset="0"/>
                <a:hlinkClick r:id="rId5"/>
              </a:rPr>
              <a:t>SI Framework Guide</a:t>
            </a:r>
            <a:endParaRPr lang="en-US" sz="2400" dirty="0">
              <a:solidFill>
                <a:srgbClr val="E2A227"/>
              </a:solidFill>
              <a:effectLst/>
              <a:latin typeface="Museo Sans Cond 500" panose="02000000000000000000" pitchFamily="50"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11567746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a:solidFill>
                  <a:schemeClr val="accent5"/>
                </a:solidFill>
              </a:rPr>
              <a:t>Appendix C: </a:t>
            </a:r>
            <a:r>
              <a:rPr lang="en-US" sz="3200" dirty="0"/>
              <a:t>Practical Design Guidance</a:t>
            </a:r>
          </a:p>
        </p:txBody>
      </p:sp>
      <p:sp>
        <p:nvSpPr>
          <p:cNvPr id="3" name="Content Placeholder 2"/>
          <p:cNvSpPr>
            <a:spLocks noGrp="1"/>
          </p:cNvSpPr>
          <p:nvPr>
            <p:ph idx="1"/>
          </p:nvPr>
        </p:nvSpPr>
        <p:spPr/>
        <p:txBody>
          <a:bodyPr>
            <a:normAutofit fontScale="92500" lnSpcReduction="20000"/>
          </a:bodyPr>
          <a:lstStyle/>
          <a:p>
            <a:pPr marL="457200" lvl="0" indent="-457200">
              <a:spcAft>
                <a:spcPts val="1200"/>
              </a:spcAft>
              <a:buFont typeface="+mj-lt"/>
              <a:buAutoNum type="arabicPeriod"/>
            </a:pPr>
            <a:r>
              <a:rPr lang="en-US" dirty="0"/>
              <a:t>Set aside time to pray and to listen to how the Spirit is guiding the design of this product.</a:t>
            </a:r>
          </a:p>
          <a:p>
            <a:pPr marL="457200" lvl="0" indent="-457200">
              <a:spcAft>
                <a:spcPts val="1200"/>
              </a:spcAft>
              <a:buFont typeface="+mj-lt"/>
              <a:buAutoNum type="arabicPeriod"/>
            </a:pPr>
            <a:r>
              <a:rPr lang="en-US" dirty="0"/>
              <a:t>Gather representative client feedback to understand the targeted clients &amp; their context. Focus on the clients and step into their shoes.  Conduct interviews and/or focus groups to hear from the prospective clients themselves as part of the design process.  </a:t>
            </a:r>
          </a:p>
          <a:p>
            <a:pPr marL="457200" lvl="0" indent="-457200">
              <a:spcAft>
                <a:spcPts val="1200"/>
              </a:spcAft>
              <a:buFont typeface="+mj-lt"/>
              <a:buAutoNum type="arabicPeriod"/>
            </a:pPr>
            <a:r>
              <a:rPr lang="en-US" dirty="0"/>
              <a:t>Work through the design questions for Christ-centered products and services.</a:t>
            </a:r>
          </a:p>
          <a:p>
            <a:pPr marL="457200" lvl="0" indent="-457200">
              <a:spcAft>
                <a:spcPts val="1200"/>
              </a:spcAft>
              <a:buFont typeface="+mj-lt"/>
              <a:buAutoNum type="arabicPeriod"/>
            </a:pPr>
            <a:r>
              <a:rPr lang="en-US" dirty="0"/>
              <a:t>Consult with the Spiritual Integration team for feedback &amp; support. </a:t>
            </a:r>
          </a:p>
          <a:p>
            <a:pPr marL="457200" lvl="0" indent="-457200">
              <a:spcAft>
                <a:spcPts val="1200"/>
              </a:spcAft>
              <a:buFont typeface="+mj-lt"/>
              <a:buAutoNum type="arabicPeriod"/>
            </a:pPr>
            <a:r>
              <a:rPr lang="en-US" dirty="0"/>
              <a:t>Prototype and test the product to gain feedback for improving the product.</a:t>
            </a:r>
          </a:p>
          <a:p>
            <a:pPr marL="457200" indent="-457200">
              <a:spcAft>
                <a:spcPts val="1200"/>
              </a:spcAft>
              <a:buFont typeface="+mj-lt"/>
              <a:buAutoNum type="arabicPeriod"/>
            </a:pPr>
            <a:endParaRPr lang="en-US" dirty="0"/>
          </a:p>
        </p:txBody>
      </p:sp>
    </p:spTree>
    <p:extLst>
      <p:ext uri="{BB962C8B-B14F-4D97-AF65-F5344CB8AC3E}">
        <p14:creationId xmlns:p14="http://schemas.microsoft.com/office/powerpoint/2010/main" val="294456449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NULL"/></Relationships>
</file>

<file path=ppt/theme/theme1.xml><?xml version="1.0" encoding="utf-8"?>
<a:theme xmlns:a="http://schemas.openxmlformats.org/drawingml/2006/main" name="Clarity">
  <a:themeElements>
    <a:clrScheme name="Custom 2">
      <a:dk1>
        <a:srgbClr val="593224"/>
      </a:dk1>
      <a:lt1>
        <a:srgbClr val="FFFFFF"/>
      </a:lt1>
      <a:dk2>
        <a:srgbClr val="422E24"/>
      </a:dk2>
      <a:lt2>
        <a:srgbClr val="F9F6EE"/>
      </a:lt2>
      <a:accent1>
        <a:srgbClr val="E2A227"/>
      </a:accent1>
      <a:accent2>
        <a:srgbClr val="533022"/>
      </a:accent2>
      <a:accent3>
        <a:srgbClr val="89431E"/>
      </a:accent3>
      <a:accent4>
        <a:srgbClr val="BA692D"/>
      </a:accent4>
      <a:accent5>
        <a:srgbClr val="2F9570"/>
      </a:accent5>
      <a:accent6>
        <a:srgbClr val="BC9934"/>
      </a:accent6>
      <a:hlink>
        <a:srgbClr val="BA692D"/>
      </a:hlink>
      <a:folHlink>
        <a:srgbClr val="89431E"/>
      </a:folHlink>
    </a:clrScheme>
    <a:fontScheme name="Office 2">
      <a:majorFont>
        <a:latin typeface="Museo Sans 500"/>
        <a:ea typeface=""/>
        <a:cs typeface=""/>
        <a:font script="Jpan" typeface="ＭＳ 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Museo Sans 300"/>
        <a:ea typeface=""/>
        <a:cs typeface=""/>
        <a:font script="Jpan" typeface="ＭＳ Ｐ明朝"/>
        <a:font script="Hang" typeface="맑은 고딕"/>
        <a:font script="Hans" typeface="黑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extLst>
    <a:ext uri="{05A4C25C-085E-4340-85A3-A5531E510DB2}">
      <thm15:themeFamily xmlns:thm15="http://schemas.microsoft.com/office/thememl/2012/main" name="HOPE_Powerpoint_Template 1" id="{CCABC1D0-697E-C647-AA8F-9DD4A7FE07D6}" vid="{CE8A3998-DF72-D04F-BE36-DF160E0ED5F1}"/>
    </a:ext>
  </a:extLst>
</a:theme>
</file>

<file path=docProps/app.xml><?xml version="1.0" encoding="utf-8"?>
<Properties xmlns="http://schemas.openxmlformats.org/officeDocument/2006/extended-properties" xmlns:vt="http://schemas.openxmlformats.org/officeDocument/2006/docPropsVTypes">
  <Template>HOPE Standard</Template>
  <TotalTime>2134</TotalTime>
  <Words>450</Words>
  <Application>Microsoft Office PowerPoint</Application>
  <PresentationFormat>On-screen Show (4:3)</PresentationFormat>
  <Paragraphs>30</Paragraphs>
  <Slides>7</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7</vt:i4>
      </vt:variant>
    </vt:vector>
  </HeadingPairs>
  <TitlesOfParts>
    <vt:vector size="15" baseType="lpstr">
      <vt:lpstr>Arial</vt:lpstr>
      <vt:lpstr>Museo Sans 300</vt:lpstr>
      <vt:lpstr>Museo Sans 500</vt:lpstr>
      <vt:lpstr>Museo Sans 700</vt:lpstr>
      <vt:lpstr>Museo Sans Cond 300</vt:lpstr>
      <vt:lpstr>Museo Sans Cond 500</vt:lpstr>
      <vt:lpstr>Museo Sans Cond 700</vt:lpstr>
      <vt:lpstr>Clarity</vt:lpstr>
      <vt:lpstr>Christ-Centered Product DESIGN Principles</vt:lpstr>
      <vt:lpstr>Why Christ-centered design principles?</vt:lpstr>
      <vt:lpstr>Christ-centered products and services at HOPE</vt:lpstr>
      <vt:lpstr>Appendix: Resources</vt:lpstr>
      <vt:lpstr>Appendix A: Client Spiritual Journey</vt:lpstr>
      <vt:lpstr>Appendix B: Spiritual Integration Framework</vt:lpstr>
      <vt:lpstr>Appendix C: Practical Design Guidance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HOPE International</dc:title>
  <dc:creator>Christie Wilson</dc:creator>
  <cp:lastModifiedBy>Christie Wilson</cp:lastModifiedBy>
  <cp:revision>101</cp:revision>
  <dcterms:created xsi:type="dcterms:W3CDTF">2018-12-18T19:02:10Z</dcterms:created>
  <dcterms:modified xsi:type="dcterms:W3CDTF">2022-08-17T16:38:45Z</dcterms:modified>
</cp:coreProperties>
</file>