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1"/>
  </p:sldMasterIdLst>
  <p:sldIdLst>
    <p:sldId id="256" r:id="rId2"/>
    <p:sldId id="257" r:id="rId3"/>
    <p:sldId id="279" r:id="rId4"/>
    <p:sldId id="278" r:id="rId5"/>
    <p:sldId id="280" r:id="rId6"/>
    <p:sldId id="275" r:id="rId7"/>
    <p:sldId id="276" r:id="rId8"/>
    <p:sldId id="277" r:id="rId9"/>
    <p:sldId id="281" r:id="rId10"/>
    <p:sldId id="271" r:id="rId11"/>
    <p:sldId id="272" r:id="rId12"/>
    <p:sldId id="269" r:id="rId13"/>
    <p:sldId id="25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ristie Wilson" initials="CW" lastIdx="19" clrIdx="0">
    <p:extLst>
      <p:ext uri="{19B8F6BF-5375-455C-9EA6-DF929625EA0E}">
        <p15:presenceInfo xmlns:p15="http://schemas.microsoft.com/office/powerpoint/2012/main" userId="S::cwilson@hopeinternational.org::63a14a38-e1a0-4e1b-88d0-2ce68a50ef1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9ECD4"/>
    <a:srgbClr val="2F9570"/>
    <a:srgbClr val="422E24"/>
    <a:srgbClr val="FFFFFF"/>
    <a:srgbClr val="CFF0E4"/>
    <a:srgbClr val="C8C4B1"/>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23"/>
  </p:normalViewPr>
  <p:slideViewPr>
    <p:cSldViewPr snapToGrid="0" snapToObjects="1">
      <p:cViewPr varScale="1">
        <p:scale>
          <a:sx n="110" d="100"/>
          <a:sy n="110" d="100"/>
        </p:scale>
        <p:origin x="1602"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9-06-27T09:55:35.807" idx="19">
    <p:pos x="5165" y="833"/>
    <p:text>- What is the SI strategy, and how has it been adapted to fit the religious background, context, and needs of the clients?  
- What are the potential clients’ context and needs?
- What opportunities are there for us to meet these clients' needs and bear witness to the Kingdom? 
- What opportunities do we have to invite clients to engage in the overall client spiritual transformation journey at our organization?</p:text>
    <p:extLst>
      <p:ext uri="{C676402C-5697-4E1C-873F-D02D1690AC5C}">
        <p15:threadingInfo xmlns:p15="http://schemas.microsoft.com/office/powerpoint/2012/main" timeZoneBias="24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b="0" i="0" cap="all" baseline="0">
                <a:solidFill>
                  <a:schemeClr val="tx2"/>
                </a:solidFill>
                <a:latin typeface="Museo Sans 700"/>
                <a:cs typeface="Museo Sans 700"/>
              </a:defRPr>
            </a:lvl1pPr>
          </a:lstStyle>
          <a:p>
            <a:r>
              <a:rPr lang="en-US"/>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b="0" i="0">
                <a:solidFill>
                  <a:schemeClr val="accent3"/>
                </a:solidFill>
                <a:latin typeface="Museo Sans 500"/>
                <a:cs typeface="Museo Sans 50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Footer Placeholder 4"/>
          <p:cNvSpPr>
            <a:spLocks noGrp="1"/>
          </p:cNvSpPr>
          <p:nvPr>
            <p:ph type="ftr" sz="quarter" idx="11"/>
          </p:nvPr>
        </p:nvSpPr>
        <p:spPr>
          <a:xfrm>
            <a:off x="2908299" y="18288"/>
            <a:ext cx="1558057" cy="223012"/>
          </a:xfrm>
          <a:prstGeom prst="rect">
            <a:avLst/>
          </a:prstGeom>
        </p:spPr>
        <p:txBody>
          <a:bodyPr/>
          <a:lstStyle>
            <a:lvl1pPr>
              <a:defRPr>
                <a:latin typeface="Museo Sans 500"/>
                <a:cs typeface="Museo Sans 500"/>
              </a:defRPr>
            </a:lvl1p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a:xfrm>
            <a:off x="351557" y="18288"/>
            <a:ext cx="4114800" cy="329184"/>
          </a:xfrm>
          <a:prstGeom prst="rect">
            <a:avLst/>
          </a:prstGeom>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a:xfrm>
            <a:off x="351557" y="18288"/>
            <a:ext cx="4114800" cy="329184"/>
          </a:xfrm>
          <a:prstGeom prst="rect">
            <a:avLst/>
          </a:prstGeom>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a:xfrm>
            <a:off x="351557" y="18288"/>
            <a:ext cx="4114800" cy="329184"/>
          </a:xfrm>
          <a:prstGeom prst="rect">
            <a:avLst/>
          </a:prstGeom>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5" name="Footer Placeholder 4"/>
          <p:cNvSpPr>
            <a:spLocks noGrp="1"/>
          </p:cNvSpPr>
          <p:nvPr>
            <p:ph type="ftr" sz="quarter" idx="11"/>
          </p:nvPr>
        </p:nvSpPr>
        <p:spPr>
          <a:xfrm>
            <a:off x="351557" y="18288"/>
            <a:ext cx="4114800" cy="329184"/>
          </a:xfrm>
          <a:prstGeom prst="rect">
            <a:avLst/>
          </a:prstGeom>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a:xfrm>
            <a:off x="351557" y="18288"/>
            <a:ext cx="4114800" cy="329184"/>
          </a:xfrm>
          <a:prstGeom prst="rect">
            <a:avLst/>
          </a:prstGeom>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7"/>
          <p:cNvSpPr>
            <a:spLocks noGrp="1"/>
          </p:cNvSpPr>
          <p:nvPr>
            <p:ph type="ftr" sz="quarter" idx="11"/>
          </p:nvPr>
        </p:nvSpPr>
        <p:spPr>
          <a:xfrm>
            <a:off x="351557" y="18288"/>
            <a:ext cx="4114800" cy="329184"/>
          </a:xfrm>
          <a:prstGeom prst="rect">
            <a:avLst/>
          </a:prstGeom>
        </p:spPr>
        <p:txBody>
          <a:bodyPr/>
          <a:lstStyle/>
          <a:p>
            <a:pPr algn="r"/>
            <a:endParaRPr lang="en-US" dirty="0"/>
          </a:p>
        </p:txBody>
      </p:sp>
      <p:sp>
        <p:nvSpPr>
          <p:cNvPr id="9" name="Slide Number Placeholder 8"/>
          <p:cNvSpPr>
            <a:spLocks noGrp="1"/>
          </p:cNvSpPr>
          <p:nvPr>
            <p:ph type="sldNum" sz="quarter" idx="12"/>
          </p:nvPr>
        </p:nvSpPr>
        <p:spPr/>
        <p:txBody>
          <a:bodyPr/>
          <a:lstStyle/>
          <a:p>
            <a:fld id="{0CFEC368-1D7A-4F81-ABF6-AE0E36BAF64C}" type="slidenum">
              <a:rPr lang="en-US" smtClean="0"/>
              <a:pPr/>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Footer Placeholder 3"/>
          <p:cNvSpPr>
            <a:spLocks noGrp="1"/>
          </p:cNvSpPr>
          <p:nvPr>
            <p:ph type="ftr" sz="quarter" idx="11"/>
          </p:nvPr>
        </p:nvSpPr>
        <p:spPr>
          <a:xfrm>
            <a:off x="351557" y="18288"/>
            <a:ext cx="4114800" cy="329184"/>
          </a:xfrm>
          <a:prstGeom prst="rect">
            <a:avLst/>
          </a:prstGeom>
        </p:spPr>
        <p:txBody>
          <a:bodyPr/>
          <a:lstStyle/>
          <a:p>
            <a:pPr algn="r"/>
            <a:endParaRPr lang="en-US" dirty="0"/>
          </a:p>
        </p:txBody>
      </p:sp>
      <p:sp>
        <p:nvSpPr>
          <p:cNvPr id="5" name="Slide Number Placeholder 4"/>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351557" y="18288"/>
            <a:ext cx="4114800" cy="329184"/>
          </a:xfrm>
          <a:prstGeom prst="rect">
            <a:avLst/>
          </a:prstGeom>
        </p:spPr>
        <p:txBody>
          <a:bodyPr/>
          <a:lstStyle/>
          <a:p>
            <a:pPr algn="r"/>
            <a:endParaRPr lang="en-US" dirty="0"/>
          </a:p>
        </p:txBody>
      </p:sp>
      <p:sp>
        <p:nvSpPr>
          <p:cNvPr id="4" name="Slide Number Placeholder 3"/>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Footer Placeholder 5"/>
          <p:cNvSpPr>
            <a:spLocks noGrp="1"/>
          </p:cNvSpPr>
          <p:nvPr>
            <p:ph type="ftr" sz="quarter" idx="11"/>
          </p:nvPr>
        </p:nvSpPr>
        <p:spPr>
          <a:xfrm>
            <a:off x="351557" y="18288"/>
            <a:ext cx="4114800" cy="329184"/>
          </a:xfrm>
          <a:prstGeom prst="rect">
            <a:avLst/>
          </a:prstGeom>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Footer Placeholder 5"/>
          <p:cNvSpPr>
            <a:spLocks noGrp="1"/>
          </p:cNvSpPr>
          <p:nvPr>
            <p:ph type="ftr" sz="quarter" idx="11"/>
          </p:nvPr>
        </p:nvSpPr>
        <p:spPr>
          <a:xfrm>
            <a:off x="351557" y="18288"/>
            <a:ext cx="4114800" cy="329184"/>
          </a:xfrm>
          <a:prstGeom prst="rect">
            <a:avLst/>
          </a:prstGeom>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7"/>
          <p:cNvGrpSpPr>
            <a:grpSpLocks/>
          </p:cNvGrpSpPr>
          <p:nvPr userDrawn="1"/>
        </p:nvGrpSpPr>
        <p:grpSpPr bwMode="auto">
          <a:xfrm>
            <a:off x="72005" y="51358"/>
            <a:ext cx="258131" cy="257949"/>
            <a:chOff x="660400" y="735013"/>
            <a:chExt cx="2246313" cy="2244725"/>
          </a:xfrm>
          <a:solidFill>
            <a:schemeClr val="bg1"/>
          </a:solidFill>
        </p:grpSpPr>
        <p:sp>
          <p:nvSpPr>
            <p:cNvPr id="10" name="Freeform 1"/>
            <p:cNvSpPr>
              <a:spLocks noChangeArrowheads="1"/>
            </p:cNvSpPr>
            <p:nvPr/>
          </p:nvSpPr>
          <p:spPr bwMode="auto">
            <a:xfrm>
              <a:off x="1725612" y="735013"/>
              <a:ext cx="114300" cy="411163"/>
            </a:xfrm>
            <a:custGeom>
              <a:avLst/>
              <a:gdLst>
                <a:gd name="T0" fmla="*/ 229 w 319"/>
                <a:gd name="T1" fmla="*/ 1140 h 1141"/>
                <a:gd name="T2" fmla="*/ 269 w 319"/>
                <a:gd name="T3" fmla="*/ 1101 h 1141"/>
                <a:gd name="T4" fmla="*/ 317 w 319"/>
                <a:gd name="T5" fmla="*/ 42 h 1141"/>
                <a:gd name="T6" fmla="*/ 306 w 319"/>
                <a:gd name="T7" fmla="*/ 12 h 1141"/>
                <a:gd name="T8" fmla="*/ 277 w 319"/>
                <a:gd name="T9" fmla="*/ 0 h 1141"/>
                <a:gd name="T10" fmla="*/ 40 w 319"/>
                <a:gd name="T11" fmla="*/ 0 h 1141"/>
                <a:gd name="T12" fmla="*/ 12 w 319"/>
                <a:gd name="T13" fmla="*/ 12 h 1141"/>
                <a:gd name="T14" fmla="*/ 1 w 319"/>
                <a:gd name="T15" fmla="*/ 42 h 1141"/>
                <a:gd name="T16" fmla="*/ 48 w 319"/>
                <a:gd name="T17" fmla="*/ 1101 h 1141"/>
                <a:gd name="T18" fmla="*/ 88 w 319"/>
                <a:gd name="T19" fmla="*/ 1140 h 1141"/>
                <a:gd name="T20" fmla="*/ 229 w 319"/>
                <a:gd name="T21" fmla="*/ 1140 h 1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19" h="1141">
                  <a:moveTo>
                    <a:pt x="229" y="1140"/>
                  </a:moveTo>
                  <a:cubicBezTo>
                    <a:pt x="250" y="1140"/>
                    <a:pt x="268" y="1123"/>
                    <a:pt x="269" y="1101"/>
                  </a:cubicBezTo>
                  <a:lnTo>
                    <a:pt x="317" y="42"/>
                  </a:lnTo>
                  <a:cubicBezTo>
                    <a:pt x="318" y="31"/>
                    <a:pt x="314" y="20"/>
                    <a:pt x="306" y="12"/>
                  </a:cubicBezTo>
                  <a:cubicBezTo>
                    <a:pt x="298" y="4"/>
                    <a:pt x="288" y="0"/>
                    <a:pt x="277" y="0"/>
                  </a:cubicBezTo>
                  <a:lnTo>
                    <a:pt x="40" y="0"/>
                  </a:lnTo>
                  <a:cubicBezTo>
                    <a:pt x="29" y="0"/>
                    <a:pt x="20" y="4"/>
                    <a:pt x="12" y="12"/>
                  </a:cubicBezTo>
                  <a:cubicBezTo>
                    <a:pt x="4" y="20"/>
                    <a:pt x="0" y="31"/>
                    <a:pt x="1" y="42"/>
                  </a:cubicBezTo>
                  <a:lnTo>
                    <a:pt x="48" y="1101"/>
                  </a:lnTo>
                  <a:cubicBezTo>
                    <a:pt x="49" y="1123"/>
                    <a:pt x="66" y="1140"/>
                    <a:pt x="88" y="1140"/>
                  </a:cubicBezTo>
                  <a:lnTo>
                    <a:pt x="229" y="1140"/>
                  </a:lnTo>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fontAlgn="auto">
                <a:spcBef>
                  <a:spcPts val="0"/>
                </a:spcBef>
                <a:spcAft>
                  <a:spcPts val="0"/>
                </a:spcAft>
                <a:defRPr/>
              </a:pPr>
              <a:endParaRPr lang="en-US">
                <a:latin typeface="+mn-lt"/>
                <a:ea typeface="+mn-ea"/>
              </a:endParaRPr>
            </a:p>
          </p:txBody>
        </p:sp>
        <p:sp>
          <p:nvSpPr>
            <p:cNvPr id="11" name="Freeform 2"/>
            <p:cNvSpPr>
              <a:spLocks noChangeArrowheads="1"/>
            </p:cNvSpPr>
            <p:nvPr/>
          </p:nvSpPr>
          <p:spPr bwMode="auto">
            <a:xfrm>
              <a:off x="1725612" y="2568576"/>
              <a:ext cx="114300" cy="411162"/>
            </a:xfrm>
            <a:custGeom>
              <a:avLst/>
              <a:gdLst>
                <a:gd name="T0" fmla="*/ 88 w 319"/>
                <a:gd name="T1" fmla="*/ 0 h 1141"/>
                <a:gd name="T2" fmla="*/ 48 w 319"/>
                <a:gd name="T3" fmla="*/ 39 h 1141"/>
                <a:gd name="T4" fmla="*/ 1 w 319"/>
                <a:gd name="T5" fmla="*/ 1098 h 1141"/>
                <a:gd name="T6" fmla="*/ 12 w 319"/>
                <a:gd name="T7" fmla="*/ 1128 h 1141"/>
                <a:gd name="T8" fmla="*/ 40 w 319"/>
                <a:gd name="T9" fmla="*/ 1140 h 1141"/>
                <a:gd name="T10" fmla="*/ 277 w 319"/>
                <a:gd name="T11" fmla="*/ 1140 h 1141"/>
                <a:gd name="T12" fmla="*/ 306 w 319"/>
                <a:gd name="T13" fmla="*/ 1128 h 1141"/>
                <a:gd name="T14" fmla="*/ 317 w 319"/>
                <a:gd name="T15" fmla="*/ 1098 h 1141"/>
                <a:gd name="T16" fmla="*/ 269 w 319"/>
                <a:gd name="T17" fmla="*/ 39 h 1141"/>
                <a:gd name="T18" fmla="*/ 229 w 319"/>
                <a:gd name="T19" fmla="*/ 0 h 1141"/>
                <a:gd name="T20" fmla="*/ 88 w 319"/>
                <a:gd name="T21" fmla="*/ 0 h 1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19" h="1141">
                  <a:moveTo>
                    <a:pt x="88" y="0"/>
                  </a:moveTo>
                  <a:cubicBezTo>
                    <a:pt x="66" y="0"/>
                    <a:pt x="49" y="17"/>
                    <a:pt x="48" y="39"/>
                  </a:cubicBezTo>
                  <a:lnTo>
                    <a:pt x="1" y="1098"/>
                  </a:lnTo>
                  <a:cubicBezTo>
                    <a:pt x="0" y="1109"/>
                    <a:pt x="4" y="1120"/>
                    <a:pt x="12" y="1128"/>
                  </a:cubicBezTo>
                  <a:cubicBezTo>
                    <a:pt x="19" y="1136"/>
                    <a:pt x="29" y="1140"/>
                    <a:pt x="40" y="1140"/>
                  </a:cubicBezTo>
                  <a:lnTo>
                    <a:pt x="277" y="1140"/>
                  </a:lnTo>
                  <a:cubicBezTo>
                    <a:pt x="288" y="1140"/>
                    <a:pt x="298" y="1136"/>
                    <a:pt x="306" y="1128"/>
                  </a:cubicBezTo>
                  <a:cubicBezTo>
                    <a:pt x="314" y="1119"/>
                    <a:pt x="318" y="1109"/>
                    <a:pt x="317" y="1098"/>
                  </a:cubicBezTo>
                  <a:lnTo>
                    <a:pt x="269" y="39"/>
                  </a:lnTo>
                  <a:cubicBezTo>
                    <a:pt x="268" y="17"/>
                    <a:pt x="250" y="0"/>
                    <a:pt x="229" y="0"/>
                  </a:cubicBezTo>
                  <a:lnTo>
                    <a:pt x="88" y="0"/>
                  </a:lnTo>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fontAlgn="auto">
                <a:spcBef>
                  <a:spcPts val="0"/>
                </a:spcBef>
                <a:spcAft>
                  <a:spcPts val="0"/>
                </a:spcAft>
                <a:defRPr/>
              </a:pPr>
              <a:endParaRPr lang="en-US">
                <a:latin typeface="+mn-lt"/>
                <a:ea typeface="+mn-ea"/>
              </a:endParaRPr>
            </a:p>
          </p:txBody>
        </p:sp>
        <p:sp>
          <p:nvSpPr>
            <p:cNvPr id="12" name="Freeform 3"/>
            <p:cNvSpPr>
              <a:spLocks noChangeArrowheads="1"/>
            </p:cNvSpPr>
            <p:nvPr/>
          </p:nvSpPr>
          <p:spPr bwMode="auto">
            <a:xfrm>
              <a:off x="954087" y="1028701"/>
              <a:ext cx="349250" cy="347662"/>
            </a:xfrm>
            <a:custGeom>
              <a:avLst/>
              <a:gdLst>
                <a:gd name="T0" fmla="*/ 796 w 969"/>
                <a:gd name="T1" fmla="*/ 952 h 964"/>
                <a:gd name="T2" fmla="*/ 824 w 969"/>
                <a:gd name="T3" fmla="*/ 963 h 964"/>
                <a:gd name="T4" fmla="*/ 852 w 969"/>
                <a:gd name="T5" fmla="*/ 951 h 964"/>
                <a:gd name="T6" fmla="*/ 952 w 969"/>
                <a:gd name="T7" fmla="*/ 852 h 964"/>
                <a:gd name="T8" fmla="*/ 953 w 969"/>
                <a:gd name="T9" fmla="*/ 796 h 964"/>
                <a:gd name="T10" fmla="*/ 238 w 969"/>
                <a:gd name="T11" fmla="*/ 13 h 964"/>
                <a:gd name="T12" fmla="*/ 208 w 969"/>
                <a:gd name="T13" fmla="*/ 0 h 964"/>
                <a:gd name="T14" fmla="*/ 180 w 969"/>
                <a:gd name="T15" fmla="*/ 12 h 964"/>
                <a:gd name="T16" fmla="*/ 12 w 969"/>
                <a:gd name="T17" fmla="*/ 179 h 964"/>
                <a:gd name="T18" fmla="*/ 0 w 969"/>
                <a:gd name="T19" fmla="*/ 209 h 964"/>
                <a:gd name="T20" fmla="*/ 14 w 969"/>
                <a:gd name="T21" fmla="*/ 238 h 964"/>
                <a:gd name="T22" fmla="*/ 796 w 969"/>
                <a:gd name="T23" fmla="*/ 952 h 9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69" h="964">
                  <a:moveTo>
                    <a:pt x="796" y="952"/>
                  </a:moveTo>
                  <a:cubicBezTo>
                    <a:pt x="804" y="959"/>
                    <a:pt x="814" y="963"/>
                    <a:pt x="824" y="963"/>
                  </a:cubicBezTo>
                  <a:cubicBezTo>
                    <a:pt x="834" y="963"/>
                    <a:pt x="845" y="959"/>
                    <a:pt x="852" y="951"/>
                  </a:cubicBezTo>
                  <a:lnTo>
                    <a:pt x="952" y="852"/>
                  </a:lnTo>
                  <a:cubicBezTo>
                    <a:pt x="967" y="836"/>
                    <a:pt x="968" y="812"/>
                    <a:pt x="953" y="796"/>
                  </a:cubicBezTo>
                  <a:lnTo>
                    <a:pt x="238" y="13"/>
                  </a:lnTo>
                  <a:cubicBezTo>
                    <a:pt x="231" y="5"/>
                    <a:pt x="220" y="0"/>
                    <a:pt x="208" y="0"/>
                  </a:cubicBezTo>
                  <a:cubicBezTo>
                    <a:pt x="197" y="0"/>
                    <a:pt x="187" y="4"/>
                    <a:pt x="180" y="12"/>
                  </a:cubicBezTo>
                  <a:lnTo>
                    <a:pt x="12" y="179"/>
                  </a:lnTo>
                  <a:cubicBezTo>
                    <a:pt x="5" y="187"/>
                    <a:pt x="0" y="197"/>
                    <a:pt x="0" y="209"/>
                  </a:cubicBezTo>
                  <a:cubicBezTo>
                    <a:pt x="1" y="220"/>
                    <a:pt x="6" y="230"/>
                    <a:pt x="14" y="238"/>
                  </a:cubicBezTo>
                  <a:lnTo>
                    <a:pt x="796" y="952"/>
                  </a:lnTo>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fontAlgn="auto">
                <a:spcBef>
                  <a:spcPts val="0"/>
                </a:spcBef>
                <a:spcAft>
                  <a:spcPts val="0"/>
                </a:spcAft>
                <a:defRPr/>
              </a:pPr>
              <a:endParaRPr lang="en-US">
                <a:latin typeface="+mn-lt"/>
                <a:ea typeface="+mn-ea"/>
              </a:endParaRPr>
            </a:p>
          </p:txBody>
        </p:sp>
        <p:sp>
          <p:nvSpPr>
            <p:cNvPr id="13" name="Freeform 4"/>
            <p:cNvSpPr>
              <a:spLocks noChangeArrowheads="1"/>
            </p:cNvSpPr>
            <p:nvPr/>
          </p:nvSpPr>
          <p:spPr bwMode="auto">
            <a:xfrm>
              <a:off x="2262188" y="2336801"/>
              <a:ext cx="349250" cy="349250"/>
            </a:xfrm>
            <a:custGeom>
              <a:avLst/>
              <a:gdLst>
                <a:gd name="T0" fmla="*/ 171 w 968"/>
                <a:gd name="T1" fmla="*/ 15 h 968"/>
                <a:gd name="T2" fmla="*/ 115 w 968"/>
                <a:gd name="T3" fmla="*/ 16 h 968"/>
                <a:gd name="T4" fmla="*/ 16 w 968"/>
                <a:gd name="T5" fmla="*/ 115 h 968"/>
                <a:gd name="T6" fmla="*/ 14 w 968"/>
                <a:gd name="T7" fmla="*/ 171 h 968"/>
                <a:gd name="T8" fmla="*/ 729 w 968"/>
                <a:gd name="T9" fmla="*/ 954 h 968"/>
                <a:gd name="T10" fmla="*/ 758 w 968"/>
                <a:gd name="T11" fmla="*/ 967 h 968"/>
                <a:gd name="T12" fmla="*/ 759 w 968"/>
                <a:gd name="T13" fmla="*/ 967 h 968"/>
                <a:gd name="T14" fmla="*/ 787 w 968"/>
                <a:gd name="T15" fmla="*/ 955 h 968"/>
                <a:gd name="T16" fmla="*/ 955 w 968"/>
                <a:gd name="T17" fmla="*/ 788 h 968"/>
                <a:gd name="T18" fmla="*/ 967 w 968"/>
                <a:gd name="T19" fmla="*/ 758 h 968"/>
                <a:gd name="T20" fmla="*/ 953 w 968"/>
                <a:gd name="T21" fmla="*/ 729 h 968"/>
                <a:gd name="T22" fmla="*/ 171 w 968"/>
                <a:gd name="T23" fmla="*/ 15 h 9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68" h="968">
                  <a:moveTo>
                    <a:pt x="171" y="15"/>
                  </a:moveTo>
                  <a:cubicBezTo>
                    <a:pt x="156" y="0"/>
                    <a:pt x="130" y="1"/>
                    <a:pt x="115" y="16"/>
                  </a:cubicBezTo>
                  <a:lnTo>
                    <a:pt x="16" y="115"/>
                  </a:lnTo>
                  <a:cubicBezTo>
                    <a:pt x="0" y="131"/>
                    <a:pt x="0" y="155"/>
                    <a:pt x="14" y="171"/>
                  </a:cubicBezTo>
                  <a:lnTo>
                    <a:pt x="729" y="954"/>
                  </a:lnTo>
                  <a:cubicBezTo>
                    <a:pt x="736" y="962"/>
                    <a:pt x="747" y="967"/>
                    <a:pt x="758" y="967"/>
                  </a:cubicBezTo>
                  <a:lnTo>
                    <a:pt x="759" y="967"/>
                  </a:lnTo>
                  <a:cubicBezTo>
                    <a:pt x="769" y="967"/>
                    <a:pt x="780" y="963"/>
                    <a:pt x="787" y="955"/>
                  </a:cubicBezTo>
                  <a:lnTo>
                    <a:pt x="955" y="788"/>
                  </a:lnTo>
                  <a:cubicBezTo>
                    <a:pt x="963" y="780"/>
                    <a:pt x="967" y="769"/>
                    <a:pt x="967" y="758"/>
                  </a:cubicBezTo>
                  <a:cubicBezTo>
                    <a:pt x="966" y="747"/>
                    <a:pt x="962" y="737"/>
                    <a:pt x="953" y="729"/>
                  </a:cubicBezTo>
                  <a:lnTo>
                    <a:pt x="171" y="15"/>
                  </a:lnTo>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fontAlgn="auto">
                <a:spcBef>
                  <a:spcPts val="0"/>
                </a:spcBef>
                <a:spcAft>
                  <a:spcPts val="0"/>
                </a:spcAft>
                <a:defRPr/>
              </a:pPr>
              <a:endParaRPr lang="en-US">
                <a:latin typeface="+mn-lt"/>
                <a:ea typeface="+mn-ea"/>
              </a:endParaRPr>
            </a:p>
          </p:txBody>
        </p:sp>
        <p:sp>
          <p:nvSpPr>
            <p:cNvPr id="15" name="Freeform 5"/>
            <p:cNvSpPr>
              <a:spLocks noChangeArrowheads="1"/>
            </p:cNvSpPr>
            <p:nvPr/>
          </p:nvSpPr>
          <p:spPr bwMode="auto">
            <a:xfrm>
              <a:off x="660400" y="1800226"/>
              <a:ext cx="411162" cy="114300"/>
            </a:xfrm>
            <a:custGeom>
              <a:avLst/>
              <a:gdLst>
                <a:gd name="T0" fmla="*/ 1140 w 1141"/>
                <a:gd name="T1" fmla="*/ 89 h 318"/>
                <a:gd name="T2" fmla="*/ 1102 w 1141"/>
                <a:gd name="T3" fmla="*/ 48 h 318"/>
                <a:gd name="T4" fmla="*/ 41 w 1141"/>
                <a:gd name="T5" fmla="*/ 0 h 318"/>
                <a:gd name="T6" fmla="*/ 13 w 1141"/>
                <a:gd name="T7" fmla="*/ 11 h 318"/>
                <a:gd name="T8" fmla="*/ 0 w 1141"/>
                <a:gd name="T9" fmla="*/ 41 h 318"/>
                <a:gd name="T10" fmla="*/ 0 w 1141"/>
                <a:gd name="T11" fmla="*/ 276 h 318"/>
                <a:gd name="T12" fmla="*/ 13 w 1141"/>
                <a:gd name="T13" fmla="*/ 306 h 318"/>
                <a:gd name="T14" fmla="*/ 41 w 1141"/>
                <a:gd name="T15" fmla="*/ 317 h 318"/>
                <a:gd name="T16" fmla="*/ 43 w 1141"/>
                <a:gd name="T17" fmla="*/ 317 h 318"/>
                <a:gd name="T18" fmla="*/ 1102 w 1141"/>
                <a:gd name="T19" fmla="*/ 269 h 318"/>
                <a:gd name="T20" fmla="*/ 1140 w 1141"/>
                <a:gd name="T21" fmla="*/ 228 h 318"/>
                <a:gd name="T22" fmla="*/ 1140 w 1141"/>
                <a:gd name="T23" fmla="*/ 89 h 318"/>
                <a:gd name="T24" fmla="*/ 41 w 1141"/>
                <a:gd name="T25" fmla="*/ 308 h 318"/>
                <a:gd name="T26" fmla="*/ 41 w 1141"/>
                <a:gd name="T27" fmla="*/ 308 h 3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41" h="318">
                  <a:moveTo>
                    <a:pt x="1140" y="89"/>
                  </a:moveTo>
                  <a:cubicBezTo>
                    <a:pt x="1140" y="67"/>
                    <a:pt x="1123" y="49"/>
                    <a:pt x="1102" y="48"/>
                  </a:cubicBezTo>
                  <a:lnTo>
                    <a:pt x="41" y="0"/>
                  </a:lnTo>
                  <a:cubicBezTo>
                    <a:pt x="31" y="0"/>
                    <a:pt x="21" y="4"/>
                    <a:pt x="13" y="11"/>
                  </a:cubicBezTo>
                  <a:cubicBezTo>
                    <a:pt x="5" y="19"/>
                    <a:pt x="0" y="30"/>
                    <a:pt x="0" y="41"/>
                  </a:cubicBezTo>
                  <a:lnTo>
                    <a:pt x="0" y="276"/>
                  </a:lnTo>
                  <a:cubicBezTo>
                    <a:pt x="0" y="287"/>
                    <a:pt x="5" y="298"/>
                    <a:pt x="13" y="306"/>
                  </a:cubicBezTo>
                  <a:cubicBezTo>
                    <a:pt x="21" y="313"/>
                    <a:pt x="31" y="317"/>
                    <a:pt x="41" y="317"/>
                  </a:cubicBezTo>
                  <a:lnTo>
                    <a:pt x="43" y="317"/>
                  </a:lnTo>
                  <a:lnTo>
                    <a:pt x="1102" y="269"/>
                  </a:lnTo>
                  <a:cubicBezTo>
                    <a:pt x="1123" y="268"/>
                    <a:pt x="1140" y="250"/>
                    <a:pt x="1140" y="228"/>
                  </a:cubicBezTo>
                  <a:lnTo>
                    <a:pt x="1140" y="89"/>
                  </a:lnTo>
                  <a:close/>
                  <a:moveTo>
                    <a:pt x="41" y="308"/>
                  </a:moveTo>
                  <a:lnTo>
                    <a:pt x="41" y="308"/>
                  </a:lnTo>
                  <a:close/>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fontAlgn="auto">
                <a:spcBef>
                  <a:spcPts val="0"/>
                </a:spcBef>
                <a:spcAft>
                  <a:spcPts val="0"/>
                </a:spcAft>
                <a:defRPr/>
              </a:pPr>
              <a:endParaRPr lang="en-US">
                <a:latin typeface="+mn-lt"/>
                <a:ea typeface="+mn-ea"/>
              </a:endParaRPr>
            </a:p>
          </p:txBody>
        </p:sp>
        <p:sp>
          <p:nvSpPr>
            <p:cNvPr id="16" name="Freeform 6"/>
            <p:cNvSpPr>
              <a:spLocks noChangeArrowheads="1"/>
            </p:cNvSpPr>
            <p:nvPr/>
          </p:nvSpPr>
          <p:spPr bwMode="auto">
            <a:xfrm>
              <a:off x="2495551" y="1800226"/>
              <a:ext cx="411162" cy="114300"/>
            </a:xfrm>
            <a:custGeom>
              <a:avLst/>
              <a:gdLst>
                <a:gd name="T0" fmla="*/ 1097 w 1141"/>
                <a:gd name="T1" fmla="*/ 0 h 318"/>
                <a:gd name="T2" fmla="*/ 1097 w 1141"/>
                <a:gd name="T3" fmla="*/ 0 h 318"/>
                <a:gd name="T4" fmla="*/ 39 w 1141"/>
                <a:gd name="T5" fmla="*/ 48 h 318"/>
                <a:gd name="T6" fmla="*/ 0 w 1141"/>
                <a:gd name="T7" fmla="*/ 89 h 318"/>
                <a:gd name="T8" fmla="*/ 0 w 1141"/>
                <a:gd name="T9" fmla="*/ 228 h 318"/>
                <a:gd name="T10" fmla="*/ 39 w 1141"/>
                <a:gd name="T11" fmla="*/ 269 h 318"/>
                <a:gd name="T12" fmla="*/ 1097 w 1141"/>
                <a:gd name="T13" fmla="*/ 317 h 318"/>
                <a:gd name="T14" fmla="*/ 1099 w 1141"/>
                <a:gd name="T15" fmla="*/ 317 h 318"/>
                <a:gd name="T16" fmla="*/ 1127 w 1141"/>
                <a:gd name="T17" fmla="*/ 306 h 318"/>
                <a:gd name="T18" fmla="*/ 1140 w 1141"/>
                <a:gd name="T19" fmla="*/ 276 h 318"/>
                <a:gd name="T20" fmla="*/ 1140 w 1141"/>
                <a:gd name="T21" fmla="*/ 41 h 318"/>
                <a:gd name="T22" fmla="*/ 1127 w 1141"/>
                <a:gd name="T23" fmla="*/ 11 h 318"/>
                <a:gd name="T24" fmla="*/ 1097 w 1141"/>
                <a:gd name="T25" fmla="*/ 0 h 3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41" h="318">
                  <a:moveTo>
                    <a:pt x="1097" y="0"/>
                  </a:moveTo>
                  <a:lnTo>
                    <a:pt x="1097" y="0"/>
                  </a:lnTo>
                  <a:lnTo>
                    <a:pt x="39" y="48"/>
                  </a:lnTo>
                  <a:cubicBezTo>
                    <a:pt x="17" y="49"/>
                    <a:pt x="0" y="67"/>
                    <a:pt x="0" y="89"/>
                  </a:cubicBezTo>
                  <a:lnTo>
                    <a:pt x="0" y="228"/>
                  </a:lnTo>
                  <a:cubicBezTo>
                    <a:pt x="0" y="250"/>
                    <a:pt x="17" y="268"/>
                    <a:pt x="39" y="269"/>
                  </a:cubicBezTo>
                  <a:lnTo>
                    <a:pt x="1097" y="317"/>
                  </a:lnTo>
                  <a:lnTo>
                    <a:pt x="1099" y="317"/>
                  </a:lnTo>
                  <a:cubicBezTo>
                    <a:pt x="1110" y="317"/>
                    <a:pt x="1120" y="313"/>
                    <a:pt x="1127" y="306"/>
                  </a:cubicBezTo>
                  <a:cubicBezTo>
                    <a:pt x="1135" y="298"/>
                    <a:pt x="1140" y="287"/>
                    <a:pt x="1140" y="276"/>
                  </a:cubicBezTo>
                  <a:lnTo>
                    <a:pt x="1140" y="41"/>
                  </a:lnTo>
                  <a:cubicBezTo>
                    <a:pt x="1140" y="30"/>
                    <a:pt x="1135" y="19"/>
                    <a:pt x="1127" y="11"/>
                  </a:cubicBezTo>
                  <a:cubicBezTo>
                    <a:pt x="1120" y="4"/>
                    <a:pt x="1110" y="0"/>
                    <a:pt x="1097" y="0"/>
                  </a:cubicBezTo>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fontAlgn="auto">
                <a:spcBef>
                  <a:spcPts val="0"/>
                </a:spcBef>
                <a:spcAft>
                  <a:spcPts val="0"/>
                </a:spcAft>
                <a:defRPr/>
              </a:pPr>
              <a:endParaRPr lang="en-US">
                <a:latin typeface="+mn-lt"/>
                <a:ea typeface="+mn-ea"/>
              </a:endParaRPr>
            </a:p>
          </p:txBody>
        </p:sp>
        <p:sp>
          <p:nvSpPr>
            <p:cNvPr id="17" name="Freeform 7"/>
            <p:cNvSpPr>
              <a:spLocks noChangeArrowheads="1"/>
            </p:cNvSpPr>
            <p:nvPr/>
          </p:nvSpPr>
          <p:spPr bwMode="auto">
            <a:xfrm>
              <a:off x="954087" y="2336801"/>
              <a:ext cx="349250" cy="349250"/>
            </a:xfrm>
            <a:custGeom>
              <a:avLst/>
              <a:gdLst>
                <a:gd name="T0" fmla="*/ 852 w 969"/>
                <a:gd name="T1" fmla="*/ 16 h 968"/>
                <a:gd name="T2" fmla="*/ 796 w 969"/>
                <a:gd name="T3" fmla="*/ 15 h 968"/>
                <a:gd name="T4" fmla="*/ 14 w 969"/>
                <a:gd name="T5" fmla="*/ 729 h 968"/>
                <a:gd name="T6" fmla="*/ 1 w 969"/>
                <a:gd name="T7" fmla="*/ 758 h 968"/>
                <a:gd name="T8" fmla="*/ 13 w 969"/>
                <a:gd name="T9" fmla="*/ 788 h 968"/>
                <a:gd name="T10" fmla="*/ 180 w 969"/>
                <a:gd name="T11" fmla="*/ 955 h 968"/>
                <a:gd name="T12" fmla="*/ 209 w 969"/>
                <a:gd name="T13" fmla="*/ 967 h 968"/>
                <a:gd name="T14" fmla="*/ 209 w 969"/>
                <a:gd name="T15" fmla="*/ 967 h 968"/>
                <a:gd name="T16" fmla="*/ 239 w 969"/>
                <a:gd name="T17" fmla="*/ 954 h 968"/>
                <a:gd name="T18" fmla="*/ 953 w 969"/>
                <a:gd name="T19" fmla="*/ 171 h 968"/>
                <a:gd name="T20" fmla="*/ 952 w 969"/>
                <a:gd name="T21" fmla="*/ 115 h 968"/>
                <a:gd name="T22" fmla="*/ 852 w 969"/>
                <a:gd name="T23" fmla="*/ 16 h 9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69" h="968">
                  <a:moveTo>
                    <a:pt x="852" y="16"/>
                  </a:moveTo>
                  <a:cubicBezTo>
                    <a:pt x="837" y="1"/>
                    <a:pt x="812" y="0"/>
                    <a:pt x="796" y="15"/>
                  </a:cubicBezTo>
                  <a:lnTo>
                    <a:pt x="14" y="729"/>
                  </a:lnTo>
                  <a:cubicBezTo>
                    <a:pt x="6" y="737"/>
                    <a:pt x="1" y="747"/>
                    <a:pt x="1" y="758"/>
                  </a:cubicBezTo>
                  <a:cubicBezTo>
                    <a:pt x="0" y="769"/>
                    <a:pt x="5" y="780"/>
                    <a:pt x="13" y="788"/>
                  </a:cubicBezTo>
                  <a:lnTo>
                    <a:pt x="180" y="955"/>
                  </a:lnTo>
                  <a:cubicBezTo>
                    <a:pt x="187" y="963"/>
                    <a:pt x="198" y="967"/>
                    <a:pt x="209" y="967"/>
                  </a:cubicBezTo>
                  <a:lnTo>
                    <a:pt x="209" y="967"/>
                  </a:lnTo>
                  <a:cubicBezTo>
                    <a:pt x="220" y="967"/>
                    <a:pt x="231" y="962"/>
                    <a:pt x="239" y="954"/>
                  </a:cubicBezTo>
                  <a:lnTo>
                    <a:pt x="953" y="171"/>
                  </a:lnTo>
                  <a:cubicBezTo>
                    <a:pt x="968" y="155"/>
                    <a:pt x="967" y="131"/>
                    <a:pt x="952" y="115"/>
                  </a:cubicBezTo>
                  <a:lnTo>
                    <a:pt x="852" y="16"/>
                  </a:lnTo>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fontAlgn="auto">
                <a:spcBef>
                  <a:spcPts val="0"/>
                </a:spcBef>
                <a:spcAft>
                  <a:spcPts val="0"/>
                </a:spcAft>
                <a:defRPr/>
              </a:pPr>
              <a:endParaRPr lang="en-US">
                <a:latin typeface="+mn-lt"/>
                <a:ea typeface="+mn-ea"/>
              </a:endParaRPr>
            </a:p>
          </p:txBody>
        </p:sp>
        <p:sp>
          <p:nvSpPr>
            <p:cNvPr id="18" name="Freeform 8"/>
            <p:cNvSpPr>
              <a:spLocks noChangeArrowheads="1"/>
            </p:cNvSpPr>
            <p:nvPr/>
          </p:nvSpPr>
          <p:spPr bwMode="auto">
            <a:xfrm>
              <a:off x="2262188" y="1028701"/>
              <a:ext cx="349250" cy="347662"/>
            </a:xfrm>
            <a:custGeom>
              <a:avLst/>
              <a:gdLst>
                <a:gd name="T0" fmla="*/ 116 w 969"/>
                <a:gd name="T1" fmla="*/ 951 h 964"/>
                <a:gd name="T2" fmla="*/ 144 w 969"/>
                <a:gd name="T3" fmla="*/ 963 h 964"/>
                <a:gd name="T4" fmla="*/ 172 w 969"/>
                <a:gd name="T5" fmla="*/ 952 h 964"/>
                <a:gd name="T6" fmla="*/ 954 w 969"/>
                <a:gd name="T7" fmla="*/ 238 h 964"/>
                <a:gd name="T8" fmla="*/ 968 w 969"/>
                <a:gd name="T9" fmla="*/ 209 h 964"/>
                <a:gd name="T10" fmla="*/ 956 w 969"/>
                <a:gd name="T11" fmla="*/ 179 h 964"/>
                <a:gd name="T12" fmla="*/ 789 w 969"/>
                <a:gd name="T13" fmla="*/ 12 h 964"/>
                <a:gd name="T14" fmla="*/ 759 w 969"/>
                <a:gd name="T15" fmla="*/ 0 h 964"/>
                <a:gd name="T16" fmla="*/ 759 w 969"/>
                <a:gd name="T17" fmla="*/ 0 h 964"/>
                <a:gd name="T18" fmla="*/ 730 w 969"/>
                <a:gd name="T19" fmla="*/ 13 h 964"/>
                <a:gd name="T20" fmla="*/ 15 w 969"/>
                <a:gd name="T21" fmla="*/ 796 h 964"/>
                <a:gd name="T22" fmla="*/ 16 w 969"/>
                <a:gd name="T23" fmla="*/ 852 h 964"/>
                <a:gd name="T24" fmla="*/ 116 w 969"/>
                <a:gd name="T25" fmla="*/ 951 h 9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9" h="964">
                  <a:moveTo>
                    <a:pt x="116" y="951"/>
                  </a:moveTo>
                  <a:cubicBezTo>
                    <a:pt x="123" y="959"/>
                    <a:pt x="134" y="963"/>
                    <a:pt x="144" y="963"/>
                  </a:cubicBezTo>
                  <a:cubicBezTo>
                    <a:pt x="155" y="963"/>
                    <a:pt x="165" y="959"/>
                    <a:pt x="172" y="952"/>
                  </a:cubicBezTo>
                  <a:lnTo>
                    <a:pt x="954" y="238"/>
                  </a:lnTo>
                  <a:cubicBezTo>
                    <a:pt x="963" y="231"/>
                    <a:pt x="968" y="220"/>
                    <a:pt x="968" y="209"/>
                  </a:cubicBezTo>
                  <a:cubicBezTo>
                    <a:pt x="968" y="198"/>
                    <a:pt x="964" y="187"/>
                    <a:pt x="956" y="179"/>
                  </a:cubicBezTo>
                  <a:lnTo>
                    <a:pt x="789" y="12"/>
                  </a:lnTo>
                  <a:cubicBezTo>
                    <a:pt x="781" y="4"/>
                    <a:pt x="771" y="0"/>
                    <a:pt x="759" y="0"/>
                  </a:cubicBezTo>
                  <a:lnTo>
                    <a:pt x="759" y="0"/>
                  </a:lnTo>
                  <a:cubicBezTo>
                    <a:pt x="748" y="0"/>
                    <a:pt x="737" y="5"/>
                    <a:pt x="730" y="13"/>
                  </a:cubicBezTo>
                  <a:lnTo>
                    <a:pt x="15" y="796"/>
                  </a:lnTo>
                  <a:cubicBezTo>
                    <a:pt x="0" y="812"/>
                    <a:pt x="1" y="836"/>
                    <a:pt x="16" y="852"/>
                  </a:cubicBezTo>
                  <a:lnTo>
                    <a:pt x="116" y="951"/>
                  </a:lnTo>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fontAlgn="auto">
                <a:spcBef>
                  <a:spcPts val="0"/>
                </a:spcBef>
                <a:spcAft>
                  <a:spcPts val="0"/>
                </a:spcAft>
                <a:defRPr/>
              </a:pPr>
              <a:endParaRPr lang="en-US">
                <a:latin typeface="+mn-lt"/>
                <a:ea typeface="+mn-ea"/>
              </a:endParaRPr>
            </a:p>
          </p:txBody>
        </p:sp>
        <p:sp>
          <p:nvSpPr>
            <p:cNvPr id="19" name="Freeform 9"/>
            <p:cNvSpPr>
              <a:spLocks noChangeArrowheads="1"/>
            </p:cNvSpPr>
            <p:nvPr/>
          </p:nvSpPr>
          <p:spPr bwMode="auto">
            <a:xfrm>
              <a:off x="1236662" y="1476376"/>
              <a:ext cx="895350" cy="927100"/>
            </a:xfrm>
            <a:custGeom>
              <a:avLst/>
              <a:gdLst>
                <a:gd name="T0" fmla="*/ 1666 w 2486"/>
                <a:gd name="T1" fmla="*/ 2424 h 2574"/>
                <a:gd name="T2" fmla="*/ 348 w 2486"/>
                <a:gd name="T3" fmla="*/ 1172 h 2574"/>
                <a:gd name="T4" fmla="*/ 1013 w 2486"/>
                <a:gd name="T5" fmla="*/ 511 h 2574"/>
                <a:gd name="T6" fmla="*/ 1625 w 2486"/>
                <a:gd name="T7" fmla="*/ 740 h 2574"/>
                <a:gd name="T8" fmla="*/ 1472 w 2486"/>
                <a:gd name="T9" fmla="*/ 863 h 2574"/>
                <a:gd name="T10" fmla="*/ 1460 w 2486"/>
                <a:gd name="T11" fmla="*/ 897 h 2574"/>
                <a:gd name="T12" fmla="*/ 1484 w 2486"/>
                <a:gd name="T13" fmla="*/ 924 h 2574"/>
                <a:gd name="T14" fmla="*/ 2285 w 2486"/>
                <a:gd name="T15" fmla="*/ 1183 h 2574"/>
                <a:gd name="T16" fmla="*/ 2296 w 2486"/>
                <a:gd name="T17" fmla="*/ 1185 h 2574"/>
                <a:gd name="T18" fmla="*/ 2297 w 2486"/>
                <a:gd name="T19" fmla="*/ 1185 h 2574"/>
                <a:gd name="T20" fmla="*/ 2333 w 2486"/>
                <a:gd name="T21" fmla="*/ 1150 h 2574"/>
                <a:gd name="T22" fmla="*/ 2330 w 2486"/>
                <a:gd name="T23" fmla="*/ 1136 h 2574"/>
                <a:gd name="T24" fmla="*/ 2243 w 2486"/>
                <a:gd name="T25" fmla="*/ 312 h 2574"/>
                <a:gd name="T26" fmla="*/ 2222 w 2486"/>
                <a:gd name="T27" fmla="*/ 283 h 2574"/>
                <a:gd name="T28" fmla="*/ 2186 w 2486"/>
                <a:gd name="T29" fmla="*/ 288 h 2574"/>
                <a:gd name="T30" fmla="*/ 2027 w 2486"/>
                <a:gd name="T31" fmla="*/ 416 h 2574"/>
                <a:gd name="T32" fmla="*/ 1089 w 2486"/>
                <a:gd name="T33" fmla="*/ 0 h 2574"/>
                <a:gd name="T34" fmla="*/ 0 w 2486"/>
                <a:gd name="T35" fmla="*/ 1078 h 2574"/>
                <a:gd name="T36" fmla="*/ 1519 w 2486"/>
                <a:gd name="T37" fmla="*/ 2573 h 2574"/>
                <a:gd name="T38" fmla="*/ 2451 w 2486"/>
                <a:gd name="T39" fmla="*/ 2253 h 2574"/>
                <a:gd name="T40" fmla="*/ 2479 w 2486"/>
                <a:gd name="T41" fmla="*/ 2211 h 2574"/>
                <a:gd name="T42" fmla="*/ 2422 w 2486"/>
                <a:gd name="T43" fmla="*/ 2221 h 2574"/>
                <a:gd name="T44" fmla="*/ 1666 w 2486"/>
                <a:gd name="T45" fmla="*/ 2424 h 25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486" h="2574">
                  <a:moveTo>
                    <a:pt x="1666" y="2424"/>
                  </a:moveTo>
                  <a:cubicBezTo>
                    <a:pt x="1067" y="2424"/>
                    <a:pt x="348" y="1927"/>
                    <a:pt x="348" y="1172"/>
                  </a:cubicBezTo>
                  <a:cubicBezTo>
                    <a:pt x="348" y="798"/>
                    <a:pt x="636" y="511"/>
                    <a:pt x="1013" y="511"/>
                  </a:cubicBezTo>
                  <a:cubicBezTo>
                    <a:pt x="1353" y="511"/>
                    <a:pt x="1549" y="665"/>
                    <a:pt x="1625" y="740"/>
                  </a:cubicBezTo>
                  <a:lnTo>
                    <a:pt x="1472" y="863"/>
                  </a:lnTo>
                  <a:cubicBezTo>
                    <a:pt x="1462" y="871"/>
                    <a:pt x="1458" y="884"/>
                    <a:pt x="1460" y="897"/>
                  </a:cubicBezTo>
                  <a:cubicBezTo>
                    <a:pt x="1462" y="910"/>
                    <a:pt x="1471" y="920"/>
                    <a:pt x="1484" y="924"/>
                  </a:cubicBezTo>
                  <a:lnTo>
                    <a:pt x="2285" y="1183"/>
                  </a:lnTo>
                  <a:cubicBezTo>
                    <a:pt x="2289" y="1184"/>
                    <a:pt x="2292" y="1185"/>
                    <a:pt x="2296" y="1185"/>
                  </a:cubicBezTo>
                  <a:lnTo>
                    <a:pt x="2297" y="1185"/>
                  </a:lnTo>
                  <a:cubicBezTo>
                    <a:pt x="2317" y="1185"/>
                    <a:pt x="2333" y="1169"/>
                    <a:pt x="2333" y="1150"/>
                  </a:cubicBezTo>
                  <a:cubicBezTo>
                    <a:pt x="2333" y="1145"/>
                    <a:pt x="2332" y="1140"/>
                    <a:pt x="2330" y="1136"/>
                  </a:cubicBezTo>
                  <a:lnTo>
                    <a:pt x="2243" y="312"/>
                  </a:lnTo>
                  <a:cubicBezTo>
                    <a:pt x="2242" y="299"/>
                    <a:pt x="2234" y="288"/>
                    <a:pt x="2222" y="283"/>
                  </a:cubicBezTo>
                  <a:cubicBezTo>
                    <a:pt x="2210" y="278"/>
                    <a:pt x="2196" y="280"/>
                    <a:pt x="2186" y="288"/>
                  </a:cubicBezTo>
                  <a:lnTo>
                    <a:pt x="2027" y="416"/>
                  </a:lnTo>
                  <a:cubicBezTo>
                    <a:pt x="1904" y="291"/>
                    <a:pt x="1568" y="0"/>
                    <a:pt x="1089" y="0"/>
                  </a:cubicBezTo>
                  <a:cubicBezTo>
                    <a:pt x="426" y="0"/>
                    <a:pt x="0" y="531"/>
                    <a:pt x="0" y="1078"/>
                  </a:cubicBezTo>
                  <a:cubicBezTo>
                    <a:pt x="0" y="1808"/>
                    <a:pt x="606" y="2573"/>
                    <a:pt x="1519" y="2573"/>
                  </a:cubicBezTo>
                  <a:cubicBezTo>
                    <a:pt x="1873" y="2573"/>
                    <a:pt x="2203" y="2444"/>
                    <a:pt x="2451" y="2253"/>
                  </a:cubicBezTo>
                  <a:cubicBezTo>
                    <a:pt x="2485" y="2227"/>
                    <a:pt x="2484" y="2218"/>
                    <a:pt x="2479" y="2211"/>
                  </a:cubicBezTo>
                  <a:cubicBezTo>
                    <a:pt x="2474" y="2203"/>
                    <a:pt x="2465" y="2197"/>
                    <a:pt x="2422" y="2221"/>
                  </a:cubicBezTo>
                  <a:cubicBezTo>
                    <a:pt x="2232" y="2329"/>
                    <a:pt x="1967" y="2424"/>
                    <a:pt x="1666" y="2424"/>
                  </a:cubicBezTo>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fontAlgn="auto">
                <a:spcBef>
                  <a:spcPts val="0"/>
                </a:spcBef>
                <a:spcAft>
                  <a:spcPts val="0"/>
                </a:spcAft>
                <a:defRPr/>
              </a:pPr>
              <a:endParaRPr lang="en-US">
                <a:latin typeface="+mn-lt"/>
                <a:ea typeface="+mn-ea"/>
              </a:endParaRPr>
            </a:p>
          </p:txBody>
        </p:sp>
        <p:sp>
          <p:nvSpPr>
            <p:cNvPr id="20" name="Freeform 10"/>
            <p:cNvSpPr>
              <a:spLocks noChangeArrowheads="1"/>
            </p:cNvSpPr>
            <p:nvPr/>
          </p:nvSpPr>
          <p:spPr bwMode="auto">
            <a:xfrm>
              <a:off x="1435100" y="1311276"/>
              <a:ext cx="895350" cy="927100"/>
            </a:xfrm>
            <a:custGeom>
              <a:avLst/>
              <a:gdLst>
                <a:gd name="T0" fmla="*/ 34 w 2485"/>
                <a:gd name="T1" fmla="*/ 320 h 2574"/>
                <a:gd name="T2" fmla="*/ 5 w 2485"/>
                <a:gd name="T3" fmla="*/ 362 h 2574"/>
                <a:gd name="T4" fmla="*/ 62 w 2485"/>
                <a:gd name="T5" fmla="*/ 352 h 2574"/>
                <a:gd name="T6" fmla="*/ 818 w 2485"/>
                <a:gd name="T7" fmla="*/ 149 h 2574"/>
                <a:gd name="T8" fmla="*/ 2136 w 2485"/>
                <a:gd name="T9" fmla="*/ 1401 h 2574"/>
                <a:gd name="T10" fmla="*/ 1471 w 2485"/>
                <a:gd name="T11" fmla="*/ 2062 h 2574"/>
                <a:gd name="T12" fmla="*/ 858 w 2485"/>
                <a:gd name="T13" fmla="*/ 1833 h 2574"/>
                <a:gd name="T14" fmla="*/ 1011 w 2485"/>
                <a:gd name="T15" fmla="*/ 1710 h 2574"/>
                <a:gd name="T16" fmla="*/ 1023 w 2485"/>
                <a:gd name="T17" fmla="*/ 1676 h 2574"/>
                <a:gd name="T18" fmla="*/ 1000 w 2485"/>
                <a:gd name="T19" fmla="*/ 1649 h 2574"/>
                <a:gd name="T20" fmla="*/ 199 w 2485"/>
                <a:gd name="T21" fmla="*/ 1390 h 2574"/>
                <a:gd name="T22" fmla="*/ 166 w 2485"/>
                <a:gd name="T23" fmla="*/ 1396 h 2574"/>
                <a:gd name="T24" fmla="*/ 153 w 2485"/>
                <a:gd name="T25" fmla="*/ 1427 h 2574"/>
                <a:gd name="T26" fmla="*/ 241 w 2485"/>
                <a:gd name="T27" fmla="*/ 2261 h 2574"/>
                <a:gd name="T28" fmla="*/ 263 w 2485"/>
                <a:gd name="T29" fmla="*/ 2290 h 2574"/>
                <a:gd name="T30" fmla="*/ 276 w 2485"/>
                <a:gd name="T31" fmla="*/ 2293 h 2574"/>
                <a:gd name="T32" fmla="*/ 298 w 2485"/>
                <a:gd name="T33" fmla="*/ 2285 h 2574"/>
                <a:gd name="T34" fmla="*/ 457 w 2485"/>
                <a:gd name="T35" fmla="*/ 2157 h 2574"/>
                <a:gd name="T36" fmla="*/ 1395 w 2485"/>
                <a:gd name="T37" fmla="*/ 2573 h 2574"/>
                <a:gd name="T38" fmla="*/ 2484 w 2485"/>
                <a:gd name="T39" fmla="*/ 1494 h 2574"/>
                <a:gd name="T40" fmla="*/ 964 w 2485"/>
                <a:gd name="T41" fmla="*/ 0 h 2574"/>
                <a:gd name="T42" fmla="*/ 34 w 2485"/>
                <a:gd name="T43" fmla="*/ 320 h 25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85" h="2574">
                  <a:moveTo>
                    <a:pt x="34" y="320"/>
                  </a:moveTo>
                  <a:cubicBezTo>
                    <a:pt x="0" y="346"/>
                    <a:pt x="1" y="355"/>
                    <a:pt x="5" y="362"/>
                  </a:cubicBezTo>
                  <a:cubicBezTo>
                    <a:pt x="10" y="370"/>
                    <a:pt x="19" y="376"/>
                    <a:pt x="62" y="352"/>
                  </a:cubicBezTo>
                  <a:cubicBezTo>
                    <a:pt x="252" y="244"/>
                    <a:pt x="517" y="149"/>
                    <a:pt x="818" y="149"/>
                  </a:cubicBezTo>
                  <a:cubicBezTo>
                    <a:pt x="1417" y="149"/>
                    <a:pt x="2136" y="646"/>
                    <a:pt x="2136" y="1401"/>
                  </a:cubicBezTo>
                  <a:cubicBezTo>
                    <a:pt x="2136" y="1775"/>
                    <a:pt x="1848" y="2062"/>
                    <a:pt x="1471" y="2062"/>
                  </a:cubicBezTo>
                  <a:cubicBezTo>
                    <a:pt x="1132" y="2062"/>
                    <a:pt x="934" y="1908"/>
                    <a:pt x="858" y="1833"/>
                  </a:cubicBezTo>
                  <a:lnTo>
                    <a:pt x="1011" y="1710"/>
                  </a:lnTo>
                  <a:cubicBezTo>
                    <a:pt x="1021" y="1702"/>
                    <a:pt x="1026" y="1689"/>
                    <a:pt x="1023" y="1676"/>
                  </a:cubicBezTo>
                  <a:cubicBezTo>
                    <a:pt x="1021" y="1663"/>
                    <a:pt x="1012" y="1653"/>
                    <a:pt x="1000" y="1649"/>
                  </a:cubicBezTo>
                  <a:lnTo>
                    <a:pt x="199" y="1390"/>
                  </a:lnTo>
                  <a:cubicBezTo>
                    <a:pt x="188" y="1386"/>
                    <a:pt x="175" y="1388"/>
                    <a:pt x="166" y="1396"/>
                  </a:cubicBezTo>
                  <a:cubicBezTo>
                    <a:pt x="157" y="1404"/>
                    <a:pt x="152" y="1415"/>
                    <a:pt x="153" y="1427"/>
                  </a:cubicBezTo>
                  <a:lnTo>
                    <a:pt x="241" y="2261"/>
                  </a:lnTo>
                  <a:cubicBezTo>
                    <a:pt x="242" y="2274"/>
                    <a:pt x="251" y="2285"/>
                    <a:pt x="263" y="2290"/>
                  </a:cubicBezTo>
                  <a:cubicBezTo>
                    <a:pt x="267" y="2292"/>
                    <a:pt x="272" y="2293"/>
                    <a:pt x="276" y="2293"/>
                  </a:cubicBezTo>
                  <a:cubicBezTo>
                    <a:pt x="284" y="2293"/>
                    <a:pt x="292" y="2290"/>
                    <a:pt x="298" y="2285"/>
                  </a:cubicBezTo>
                  <a:lnTo>
                    <a:pt x="457" y="2157"/>
                  </a:lnTo>
                  <a:cubicBezTo>
                    <a:pt x="580" y="2282"/>
                    <a:pt x="915" y="2573"/>
                    <a:pt x="1395" y="2573"/>
                  </a:cubicBezTo>
                  <a:cubicBezTo>
                    <a:pt x="2059" y="2573"/>
                    <a:pt x="2484" y="2042"/>
                    <a:pt x="2484" y="1494"/>
                  </a:cubicBezTo>
                  <a:cubicBezTo>
                    <a:pt x="2484" y="765"/>
                    <a:pt x="1878" y="0"/>
                    <a:pt x="964" y="0"/>
                  </a:cubicBezTo>
                  <a:cubicBezTo>
                    <a:pt x="611" y="0"/>
                    <a:pt x="282" y="130"/>
                    <a:pt x="34" y="320"/>
                  </a:cubicBezTo>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fontAlgn="auto">
                <a:spcBef>
                  <a:spcPts val="0"/>
                </a:spcBef>
                <a:spcAft>
                  <a:spcPts val="0"/>
                </a:spcAft>
                <a:defRPr/>
              </a:pPr>
              <a:endParaRPr lang="en-US">
                <a:latin typeface="+mn-lt"/>
                <a:ea typeface="+mn-ea"/>
              </a:endParaRPr>
            </a:p>
          </p:txBody>
        </p:sp>
      </p:gr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r">
              <a:defRPr sz="1400" b="1">
                <a:solidFill>
                  <a:srgbClr val="FFFFFF"/>
                </a:solidFill>
              </a:defRPr>
            </a:lvl1pPr>
          </a:lstStyle>
          <a:p>
            <a:fld id="{0CFEC368-1D7A-4F81-ABF6-AE0E36BAF64C}" type="slidenum">
              <a:rPr lang="en-US" smtClean="0"/>
              <a:pPr/>
              <a:t>‹#›</a:t>
            </a:fld>
            <a:endParaRPr lang="en-US" dirty="0"/>
          </a:p>
        </p:txBody>
      </p:sp>
      <p:sp>
        <p:nvSpPr>
          <p:cNvPr id="14" name="Footer Placeholder 4"/>
          <p:cNvSpPr>
            <a:spLocks noGrp="1"/>
          </p:cNvSpPr>
          <p:nvPr>
            <p:ph type="ftr" sz="quarter" idx="3"/>
          </p:nvPr>
        </p:nvSpPr>
        <p:spPr>
          <a:xfrm>
            <a:off x="351557" y="18288"/>
            <a:ext cx="4114800" cy="329184"/>
          </a:xfrm>
          <a:prstGeom prst="rect">
            <a:avLst/>
          </a:prstGeom>
        </p:spPr>
        <p:txBody>
          <a:bodyPr vert="horz" lIns="91440" tIns="45720" rIns="91440" bIns="45720" rtlCol="0" anchor="ctr"/>
          <a:lstStyle>
            <a:lvl1pPr algn="l">
              <a:defRPr sz="1200">
                <a:solidFill>
                  <a:srgbClr val="FFFFFF"/>
                </a:solidFill>
                <a:latin typeface="Museo Sans 500"/>
                <a:cs typeface="Museo Sans 500"/>
              </a:defRPr>
            </a:lvl1pPr>
          </a:lstStyle>
          <a:p>
            <a:r>
              <a:rPr lang="en-US" dirty="0"/>
              <a:t>HOPE INTERNATIONAL BOARD MEETING</a:t>
            </a:r>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hf sldNum="0" hdr="0" ftr="0" dt="0"/>
  <p:txStyles>
    <p:titleStyle>
      <a:lvl1pPr algn="l" defTabSz="914400" rtl="0" eaLnBrk="1" latinLnBrk="0" hangingPunct="1">
        <a:spcBef>
          <a:spcPct val="0"/>
        </a:spcBef>
        <a:buNone/>
        <a:defRPr sz="4000" kern="1200" spc="-100" baseline="0">
          <a:solidFill>
            <a:schemeClr val="tx2"/>
          </a:solidFill>
          <a:latin typeface="Museo Sans 500"/>
          <a:ea typeface="+mj-ea"/>
          <a:cs typeface="Museo Sans 500"/>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b="0" i="0" kern="1200">
          <a:solidFill>
            <a:schemeClr val="tx1"/>
          </a:solidFill>
          <a:latin typeface="Museo Sans 300"/>
          <a:ea typeface="+mn-ea"/>
          <a:cs typeface="Museo Sans 300"/>
        </a:defRPr>
      </a:lvl1pPr>
      <a:lvl2pPr marL="457200" indent="-182880" algn="l" defTabSz="914400" rtl="0" eaLnBrk="1" latinLnBrk="0" hangingPunct="1">
        <a:spcBef>
          <a:spcPct val="20000"/>
        </a:spcBef>
        <a:buClr>
          <a:schemeClr val="accent1"/>
        </a:buClr>
        <a:buSzPct val="85000"/>
        <a:buFont typeface="Arial" pitchFamily="34" charset="0"/>
        <a:buChar char="•"/>
        <a:defRPr sz="2000" b="0" i="0" kern="1200">
          <a:solidFill>
            <a:schemeClr val="tx1"/>
          </a:solidFill>
          <a:latin typeface="Museo Sans 300"/>
          <a:ea typeface="+mn-ea"/>
          <a:cs typeface="Museo Sans 300"/>
        </a:defRPr>
      </a:lvl2pPr>
      <a:lvl3pPr marL="731520" indent="-182880" algn="l" defTabSz="914400" rtl="0" eaLnBrk="1" latinLnBrk="0" hangingPunct="1">
        <a:spcBef>
          <a:spcPct val="20000"/>
        </a:spcBef>
        <a:buClr>
          <a:schemeClr val="accent1"/>
        </a:buClr>
        <a:buSzPct val="90000"/>
        <a:buFont typeface="Arial" pitchFamily="34" charset="0"/>
        <a:buChar char="•"/>
        <a:defRPr sz="1800" b="0" i="0" kern="1200">
          <a:solidFill>
            <a:schemeClr val="tx1"/>
          </a:solidFill>
          <a:latin typeface="Museo Sans 300"/>
          <a:ea typeface="+mn-ea"/>
          <a:cs typeface="Museo Sans 300"/>
        </a:defRPr>
      </a:lvl3pPr>
      <a:lvl4pPr marL="1005840" indent="-182880" algn="l" defTabSz="914400" rtl="0" eaLnBrk="1" latinLnBrk="0" hangingPunct="1">
        <a:spcBef>
          <a:spcPct val="20000"/>
        </a:spcBef>
        <a:buClr>
          <a:schemeClr val="accent1"/>
        </a:buClr>
        <a:buFont typeface="Arial" pitchFamily="34" charset="0"/>
        <a:buChar char="•"/>
        <a:defRPr sz="1600" b="0" i="0" kern="1200">
          <a:solidFill>
            <a:schemeClr val="tx1"/>
          </a:solidFill>
          <a:latin typeface="Museo Sans 300"/>
          <a:ea typeface="+mn-ea"/>
          <a:cs typeface="Museo Sans 300"/>
        </a:defRPr>
      </a:lvl4pPr>
      <a:lvl5pPr marL="1188720" indent="-137160" algn="l" defTabSz="914400" rtl="0" eaLnBrk="1" latinLnBrk="0" hangingPunct="1">
        <a:spcBef>
          <a:spcPct val="20000"/>
        </a:spcBef>
        <a:buClr>
          <a:schemeClr val="accent1"/>
        </a:buClr>
        <a:buSzPct val="100000"/>
        <a:buFont typeface="Arial" pitchFamily="34" charset="0"/>
        <a:buChar char="•"/>
        <a:defRPr sz="1400" b="0" i="0" kern="1200" baseline="0">
          <a:solidFill>
            <a:schemeClr val="tx1"/>
          </a:solidFill>
          <a:latin typeface="Museo Sans 300"/>
          <a:ea typeface="+mn-ea"/>
          <a:cs typeface="Museo Sans 300"/>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hyperlink" Target="https://hopeinternational.box.com/s/q9fb3s5537q47hb01a4aeziekliz34bv" TargetMode="External"/><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2" Type="http://schemas.openxmlformats.org/officeDocument/2006/relationships/hyperlink" Target="https://cerise-spm.org/en/spi4/client-protection-resources/"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5.png"/><Relationship Id="rId2" Type="http://schemas.openxmlformats.org/officeDocument/2006/relationships/slide" Target="slide10.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hyperlink" Target="https://hopeinternational.box.com/s/gimaelj81nh4a5a6rjto7xas2k5f9zil" TargetMode="Externa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 Target="slide10.xml"/><Relationship Id="rId7" Type="http://schemas.openxmlformats.org/officeDocument/2006/relationships/image" Target="../media/image3.png"/><Relationship Id="rId2" Type="http://schemas.openxmlformats.org/officeDocument/2006/relationships/slide" Target="slide12.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image" Target="../media/image4.png"/><Relationship Id="rId4" Type="http://schemas.openxmlformats.org/officeDocument/2006/relationships/hyperlink" Target="https://hopeinternational.box.com/s/gimaelj81nh4a5a6rjto7xas2k5f9zil" TargetMode="External"/><Relationship Id="rId9" Type="http://schemas.openxmlformats.org/officeDocument/2006/relationships/comments" Target="../comments/commen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hopeinternational.box.com/s/xw95fiekd9s0a9h6ml2ye6gm28xp3vtq" TargetMode="Externa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10.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3.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12.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8051800" cy="1927225"/>
          </a:xfrm>
        </p:spPr>
        <p:txBody>
          <a:bodyPr/>
          <a:lstStyle/>
          <a:p>
            <a:r>
              <a:rPr lang="en-US" sz="4400" dirty="0">
                <a:solidFill>
                  <a:schemeClr val="bg1"/>
                </a:solidFill>
              </a:rPr>
              <a:t>Christ-Centered Product DESIGN Principles</a:t>
            </a:r>
          </a:p>
        </p:txBody>
      </p:sp>
      <p:sp>
        <p:nvSpPr>
          <p:cNvPr id="3" name="Subtitle 2"/>
          <p:cNvSpPr>
            <a:spLocks noGrp="1"/>
          </p:cNvSpPr>
          <p:nvPr>
            <p:ph type="subTitle" idx="1"/>
          </p:nvPr>
        </p:nvSpPr>
        <p:spPr>
          <a:xfrm>
            <a:off x="685800" y="3505200"/>
            <a:ext cx="7950200" cy="1752600"/>
          </a:xfrm>
        </p:spPr>
        <p:txBody>
          <a:bodyPr>
            <a:normAutofit/>
          </a:bodyPr>
          <a:lstStyle/>
          <a:p>
            <a:r>
              <a:rPr lang="en-US" dirty="0">
                <a:solidFill>
                  <a:schemeClr val="bg1"/>
                </a:solidFill>
              </a:rPr>
              <a:t>A guide with key principles and underlying questions to consider when designing products and services.</a:t>
            </a:r>
          </a:p>
          <a:p>
            <a:endParaRPr lang="en-US" dirty="0">
              <a:solidFill>
                <a:schemeClr val="bg1"/>
              </a:solidFill>
            </a:endParaRPr>
          </a:p>
        </p:txBody>
      </p:sp>
    </p:spTree>
    <p:extLst>
      <p:ext uri="{BB962C8B-B14F-4D97-AF65-F5344CB8AC3E}">
        <p14:creationId xmlns:p14="http://schemas.microsoft.com/office/powerpoint/2010/main" val="6951493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BA0DA001-B691-5243-6681-22ADA5F4C551}"/>
              </a:ext>
            </a:extLst>
          </p:cNvPr>
          <p:cNvSpPr txBox="1">
            <a:spLocks/>
          </p:cNvSpPr>
          <p:nvPr/>
        </p:nvSpPr>
        <p:spPr>
          <a:xfrm>
            <a:off x="457200" y="533400"/>
            <a:ext cx="8229600" cy="990600"/>
          </a:xfrm>
          <a:prstGeom prst="rect">
            <a:avLst/>
          </a:prstGeom>
        </p:spPr>
        <p:txBody>
          <a:bodyPr vert="horz" lIns="91440" tIns="45720" rIns="91440" bIns="45720" rtlCol="0" anchor="ctr">
            <a:noAutofit/>
          </a:bodyPr>
          <a:lstStyle>
            <a:lvl1pPr algn="l" defTabSz="914400" rtl="0" eaLnBrk="1" latinLnBrk="0" hangingPunct="1">
              <a:spcBef>
                <a:spcPct val="0"/>
              </a:spcBef>
              <a:buNone/>
              <a:defRPr sz="4000" kern="1200" spc="-100" baseline="0">
                <a:solidFill>
                  <a:schemeClr val="tx2"/>
                </a:solidFill>
                <a:latin typeface="Museo Sans 500"/>
                <a:ea typeface="+mj-ea"/>
                <a:cs typeface="Museo Sans 500"/>
              </a:defRPr>
            </a:lvl1pPr>
          </a:lstStyle>
          <a:p>
            <a:r>
              <a:rPr lang="en-US" sz="3200">
                <a:solidFill>
                  <a:schemeClr val="accent5"/>
                </a:solidFill>
              </a:rPr>
              <a:t>Appendix A: </a:t>
            </a:r>
            <a:r>
              <a:rPr lang="en-US" sz="3200"/>
              <a:t>Client Spiritual Journey</a:t>
            </a:r>
            <a:endParaRPr lang="en-US" sz="3200" dirty="0"/>
          </a:p>
        </p:txBody>
      </p:sp>
      <p:pic>
        <p:nvPicPr>
          <p:cNvPr id="7" name="Picture 6">
            <a:extLst>
              <a:ext uri="{FF2B5EF4-FFF2-40B4-BE49-F238E27FC236}">
                <a16:creationId xmlns:a16="http://schemas.microsoft.com/office/drawing/2014/main" id="{387722B1-5AC1-819D-2350-0E1287EBC3D9}"/>
              </a:ext>
            </a:extLst>
          </p:cNvPr>
          <p:cNvPicPr>
            <a:picLocks noChangeAspect="1"/>
          </p:cNvPicPr>
          <p:nvPr/>
        </p:nvPicPr>
        <p:blipFill rotWithShape="1">
          <a:blip r:embed="rId2"/>
          <a:srcRect t="12293"/>
          <a:stretch/>
        </p:blipFill>
        <p:spPr>
          <a:xfrm>
            <a:off x="130629" y="1959428"/>
            <a:ext cx="8686800" cy="4151793"/>
          </a:xfrm>
          <a:prstGeom prst="rect">
            <a:avLst/>
          </a:prstGeom>
        </p:spPr>
      </p:pic>
    </p:spTree>
    <p:extLst>
      <p:ext uri="{BB962C8B-B14F-4D97-AF65-F5344CB8AC3E}">
        <p14:creationId xmlns:p14="http://schemas.microsoft.com/office/powerpoint/2010/main" val="33843703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990600"/>
          </a:xfrm>
        </p:spPr>
        <p:txBody>
          <a:bodyPr>
            <a:noAutofit/>
          </a:bodyPr>
          <a:lstStyle/>
          <a:p>
            <a:r>
              <a:rPr lang="en-US" sz="3200" dirty="0">
                <a:solidFill>
                  <a:schemeClr val="accent5"/>
                </a:solidFill>
              </a:rPr>
              <a:t>Appendix B: </a:t>
            </a:r>
            <a:r>
              <a:rPr lang="en-US" sz="3200" dirty="0"/>
              <a:t>Spiritual Integration Framework</a:t>
            </a:r>
          </a:p>
        </p:txBody>
      </p:sp>
      <p:pic>
        <p:nvPicPr>
          <p:cNvPr id="11" name="Picture 10">
            <a:extLst>
              <a:ext uri="{FF2B5EF4-FFF2-40B4-BE49-F238E27FC236}">
                <a16:creationId xmlns:a16="http://schemas.microsoft.com/office/drawing/2014/main" id="{8B4E28CE-7207-45BD-B4E9-D63A4887BE68}"/>
              </a:ext>
            </a:extLst>
          </p:cNvPr>
          <p:cNvPicPr/>
          <p:nvPr/>
        </p:nvPicPr>
        <p:blipFill>
          <a:blip r:embed="rId2"/>
          <a:stretch>
            <a:fillRect/>
          </a:stretch>
        </p:blipFill>
        <p:spPr>
          <a:xfrm>
            <a:off x="457200" y="1762116"/>
            <a:ext cx="6267450" cy="2345496"/>
          </a:xfrm>
          <a:prstGeom prst="rect">
            <a:avLst/>
          </a:prstGeom>
        </p:spPr>
      </p:pic>
      <p:grpSp>
        <p:nvGrpSpPr>
          <p:cNvPr id="12" name="Group 11">
            <a:extLst>
              <a:ext uri="{FF2B5EF4-FFF2-40B4-BE49-F238E27FC236}">
                <a16:creationId xmlns:a16="http://schemas.microsoft.com/office/drawing/2014/main" id="{7C5DF3EF-49C1-4B26-8652-6EA60024E233}"/>
              </a:ext>
            </a:extLst>
          </p:cNvPr>
          <p:cNvGrpSpPr/>
          <p:nvPr/>
        </p:nvGrpSpPr>
        <p:grpSpPr>
          <a:xfrm>
            <a:off x="457200" y="4345728"/>
            <a:ext cx="6267450" cy="1976544"/>
            <a:chOff x="0" y="0"/>
            <a:chExt cx="5690235" cy="1794510"/>
          </a:xfrm>
        </p:grpSpPr>
        <p:pic>
          <p:nvPicPr>
            <p:cNvPr id="13" name="Picture 12">
              <a:extLst>
                <a:ext uri="{FF2B5EF4-FFF2-40B4-BE49-F238E27FC236}">
                  <a16:creationId xmlns:a16="http://schemas.microsoft.com/office/drawing/2014/main" id="{439E4E82-FDA1-46E7-9118-7C91EA1BE13E}"/>
                </a:ext>
              </a:extLst>
            </p:cNvPr>
            <p:cNvPicPr>
              <a:picLocks noChangeAspect="1"/>
            </p:cNvPicPr>
            <p:nvPr/>
          </p:nvPicPr>
          <p:blipFill>
            <a:blip r:embed="rId3"/>
            <a:stretch>
              <a:fillRect/>
            </a:stretch>
          </p:blipFill>
          <p:spPr>
            <a:xfrm>
              <a:off x="1168400" y="0"/>
              <a:ext cx="4521835" cy="1789430"/>
            </a:xfrm>
            <a:prstGeom prst="rect">
              <a:avLst/>
            </a:prstGeom>
          </p:spPr>
        </p:pic>
        <p:pic>
          <p:nvPicPr>
            <p:cNvPr id="14" name="Picture 13">
              <a:extLst>
                <a:ext uri="{FF2B5EF4-FFF2-40B4-BE49-F238E27FC236}">
                  <a16:creationId xmlns:a16="http://schemas.microsoft.com/office/drawing/2014/main" id="{A0A4E62C-70F2-4DB5-B5DC-2BC44A6D61DE}"/>
                </a:ext>
              </a:extLst>
            </p:cNvPr>
            <p:cNvPicPr>
              <a:picLocks noChangeAspect="1"/>
            </p:cNvPicPr>
            <p:nvPr/>
          </p:nvPicPr>
          <p:blipFill>
            <a:blip r:embed="rId4"/>
            <a:stretch>
              <a:fillRect/>
            </a:stretch>
          </p:blipFill>
          <p:spPr>
            <a:xfrm>
              <a:off x="0" y="0"/>
              <a:ext cx="1208405" cy="1794510"/>
            </a:xfrm>
            <a:prstGeom prst="rect">
              <a:avLst/>
            </a:prstGeom>
          </p:spPr>
        </p:pic>
      </p:grpSp>
      <p:sp>
        <p:nvSpPr>
          <p:cNvPr id="10" name="Rectangle 9">
            <a:extLst>
              <a:ext uri="{FF2B5EF4-FFF2-40B4-BE49-F238E27FC236}">
                <a16:creationId xmlns:a16="http://schemas.microsoft.com/office/drawing/2014/main" id="{C93DA62C-729E-4828-AEAA-C62CB147B400}"/>
              </a:ext>
            </a:extLst>
          </p:cNvPr>
          <p:cNvSpPr/>
          <p:nvPr/>
        </p:nvSpPr>
        <p:spPr>
          <a:xfrm>
            <a:off x="7000875" y="1767626"/>
            <a:ext cx="1685925" cy="1459630"/>
          </a:xfrm>
          <a:prstGeom prst="rect">
            <a:avLst/>
          </a:prstGeom>
        </p:spPr>
        <p:txBody>
          <a:bodyPr wrap="square">
            <a:spAutoFit/>
          </a:bodyPr>
          <a:lstStyle/>
          <a:p>
            <a:pPr>
              <a:lnSpc>
                <a:spcPct val="125000"/>
              </a:lnSpc>
              <a:spcBef>
                <a:spcPts val="1200"/>
              </a:spcBef>
              <a:spcAft>
                <a:spcPts val="600"/>
              </a:spcAft>
            </a:pPr>
            <a:r>
              <a:rPr lang="en-US" sz="1200" dirty="0">
                <a:solidFill>
                  <a:schemeClr val="tx2"/>
                </a:solidFill>
                <a:latin typeface="Museo Sans 300" panose="02000000000000000000" pitchFamily="50" charset="0"/>
                <a:ea typeface="Times New Roman" panose="02020603050405020304" pitchFamily="18" charset="0"/>
                <a:cs typeface="Arial" panose="020B0604020202020204" pitchFamily="34" charset="0"/>
              </a:rPr>
              <a:t>The SI Framework and principles for further guidance can be found here: </a:t>
            </a:r>
            <a:r>
              <a:rPr lang="en-US" sz="1200" b="1" dirty="0">
                <a:solidFill>
                  <a:schemeClr val="tx2"/>
                </a:solidFill>
                <a:latin typeface="Museo Sans 300" panose="02000000000000000000" pitchFamily="50" charset="0"/>
                <a:ea typeface="Times New Roman" panose="02020603050405020304" pitchFamily="18" charset="0"/>
                <a:cs typeface="Arial" panose="020B0604020202020204" pitchFamily="34" charset="0"/>
              </a:rPr>
              <a:t> </a:t>
            </a:r>
          </a:p>
          <a:p>
            <a:pPr>
              <a:lnSpc>
                <a:spcPct val="125000"/>
              </a:lnSpc>
              <a:spcBef>
                <a:spcPts val="1200"/>
              </a:spcBef>
              <a:spcAft>
                <a:spcPts val="600"/>
              </a:spcAft>
            </a:pPr>
            <a:r>
              <a:rPr lang="en-US" sz="1200" b="1" u="sng" dirty="0">
                <a:solidFill>
                  <a:srgbClr val="E2A227"/>
                </a:solidFill>
                <a:latin typeface="Museo Sans 300" panose="02000000000000000000" pitchFamily="50" charset="0"/>
                <a:ea typeface="Times New Roman" panose="02020603050405020304" pitchFamily="18" charset="0"/>
                <a:cs typeface="Arial" panose="020B0604020202020204" pitchFamily="34" charset="0"/>
                <a:hlinkClick r:id="rId5"/>
              </a:rPr>
              <a:t>SI Framework Guide</a:t>
            </a:r>
            <a:endParaRPr lang="en-US" sz="2400" dirty="0">
              <a:solidFill>
                <a:srgbClr val="E2A227"/>
              </a:solidFill>
              <a:effectLst/>
              <a:latin typeface="Museo Sans Cond 500" panose="02000000000000000000" pitchFamily="50"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1567746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990600"/>
          </a:xfrm>
        </p:spPr>
        <p:txBody>
          <a:bodyPr>
            <a:noAutofit/>
          </a:bodyPr>
          <a:lstStyle/>
          <a:p>
            <a:r>
              <a:rPr lang="en-US" sz="3200" dirty="0">
                <a:solidFill>
                  <a:schemeClr val="accent5"/>
                </a:solidFill>
              </a:rPr>
              <a:t>Appendix C: </a:t>
            </a:r>
            <a:r>
              <a:rPr lang="en-US" sz="3200" dirty="0"/>
              <a:t>Client Protection Principles</a:t>
            </a:r>
          </a:p>
        </p:txBody>
      </p:sp>
      <p:sp>
        <p:nvSpPr>
          <p:cNvPr id="5" name="Rectangle 4">
            <a:extLst>
              <a:ext uri="{FF2B5EF4-FFF2-40B4-BE49-F238E27FC236}">
                <a16:creationId xmlns:a16="http://schemas.microsoft.com/office/drawing/2014/main" id="{F6CA6010-7B46-4C54-BAD9-8B6D11127B89}"/>
              </a:ext>
            </a:extLst>
          </p:cNvPr>
          <p:cNvSpPr/>
          <p:nvPr/>
        </p:nvSpPr>
        <p:spPr>
          <a:xfrm>
            <a:off x="457200" y="1511491"/>
            <a:ext cx="3190240" cy="3841949"/>
          </a:xfrm>
          <a:prstGeom prst="rect">
            <a:avLst/>
          </a:prstGeom>
        </p:spPr>
        <p:txBody>
          <a:bodyPr wrap="square">
            <a:spAutoFit/>
          </a:bodyPr>
          <a:lstStyle/>
          <a:p>
            <a:pPr>
              <a:lnSpc>
                <a:spcPct val="125000"/>
              </a:lnSpc>
            </a:pPr>
            <a:r>
              <a:rPr lang="en-US" sz="1400" i="1" dirty="0"/>
              <a:t>The Client Protection Principles articulate the standards of care that clients should expect to receive when doing business with a financial service provider. These principles were distilled from extensive work by many providers, networks, and supporting organizations. They represent a consensus view shared widely across the microfinance industry. Over 4,000 individuals, providers, institutions, regulators, and investors worldwide have endorsed these principles.</a:t>
            </a:r>
            <a:endParaRPr lang="en-US" sz="1400" dirty="0"/>
          </a:p>
        </p:txBody>
      </p:sp>
      <p:sp>
        <p:nvSpPr>
          <p:cNvPr id="6" name="Text Box 2">
            <a:extLst>
              <a:ext uri="{FF2B5EF4-FFF2-40B4-BE49-F238E27FC236}">
                <a16:creationId xmlns:a16="http://schemas.microsoft.com/office/drawing/2014/main" id="{E00AD4EE-519B-461F-B6B4-DD5D6628589D}"/>
              </a:ext>
            </a:extLst>
          </p:cNvPr>
          <p:cNvSpPr txBox="1">
            <a:spLocks noChangeArrowheads="1"/>
          </p:cNvSpPr>
          <p:nvPr/>
        </p:nvSpPr>
        <p:spPr bwMode="auto">
          <a:xfrm>
            <a:off x="4185920" y="1524000"/>
            <a:ext cx="4119880" cy="3837974"/>
          </a:xfrm>
          <a:prstGeom prst="rect">
            <a:avLst/>
          </a:prstGeom>
          <a:solidFill>
            <a:schemeClr val="accent1">
              <a:lumMod val="20000"/>
              <a:lumOff val="80000"/>
            </a:schemeClr>
          </a:solidFill>
          <a:ln>
            <a:noFill/>
            <a:headEnd/>
            <a:tailEnd/>
          </a:ln>
        </p:spPr>
        <p:style>
          <a:lnRef idx="2">
            <a:schemeClr val="accent1"/>
          </a:lnRef>
          <a:fillRef idx="1">
            <a:schemeClr val="lt1"/>
          </a:fillRef>
          <a:effectRef idx="0">
            <a:schemeClr val="accent1"/>
          </a:effectRef>
          <a:fontRef idx="minor">
            <a:schemeClr val="dk1"/>
          </a:fontRef>
        </p:style>
        <p:txBody>
          <a:bodyPr rot="0" vert="horz" wrap="square" lIns="182880" tIns="91440" rIns="91440" bIns="91440" anchor="t" anchorCtr="0">
            <a:spAutoFit/>
          </a:bodyPr>
          <a:lstStyle/>
          <a:p>
            <a:pPr marL="0" marR="0" algn="ctr">
              <a:lnSpc>
                <a:spcPct val="105000"/>
              </a:lnSpc>
              <a:spcBef>
                <a:spcPts val="0"/>
              </a:spcBef>
              <a:spcAft>
                <a:spcPts val="0"/>
              </a:spcAft>
            </a:pPr>
            <a:r>
              <a:rPr lang="en-US" sz="1600" b="1" i="0" dirty="0">
                <a:solidFill>
                  <a:schemeClr val="accent1"/>
                </a:solidFill>
                <a:effectLst/>
                <a:latin typeface="Museo Sans Cond 500" panose="02000000000000000000" pitchFamily="50" charset="0"/>
                <a:ea typeface="Times New Roman" panose="02020603050405020304" pitchFamily="18" charset="0"/>
                <a:cs typeface="Arial" panose="020B0604020202020204" pitchFamily="34" charset="0"/>
              </a:rPr>
              <a:t>Client Protection Principles</a:t>
            </a:r>
          </a:p>
          <a:p>
            <a:pPr marL="0" marR="0">
              <a:lnSpc>
                <a:spcPct val="105000"/>
              </a:lnSpc>
              <a:spcBef>
                <a:spcPts val="0"/>
              </a:spcBef>
              <a:spcAft>
                <a:spcPts val="0"/>
              </a:spcAft>
            </a:pPr>
            <a:endParaRPr lang="en-US" sz="1200" b="1" i="0" dirty="0">
              <a:solidFill>
                <a:srgbClr val="000000"/>
              </a:solidFill>
              <a:effectLst/>
              <a:latin typeface="Museo Sans Cond 500" panose="02000000000000000000" pitchFamily="50" charset="0"/>
              <a:ea typeface="Times New Roman" panose="02020603050405020304" pitchFamily="18" charset="0"/>
              <a:cs typeface="Arial" panose="020B0604020202020204" pitchFamily="34" charset="0"/>
            </a:endParaRPr>
          </a:p>
          <a:p>
            <a:pPr marL="0" marR="0">
              <a:spcBef>
                <a:spcPts val="0"/>
              </a:spcBef>
              <a:spcAft>
                <a:spcPts val="0"/>
              </a:spcAft>
            </a:pPr>
            <a:r>
              <a:rPr lang="en-US" sz="1600" b="1" i="0" dirty="0">
                <a:solidFill>
                  <a:srgbClr val="000000"/>
                </a:solidFill>
                <a:effectLst/>
                <a:latin typeface="Museo Sans Cond 500" panose="02000000000000000000" pitchFamily="50" charset="0"/>
                <a:ea typeface="Times New Roman" panose="02020603050405020304" pitchFamily="18" charset="0"/>
                <a:cs typeface="Arial" panose="020B0604020202020204" pitchFamily="34" charset="0"/>
              </a:rPr>
              <a:t>Appropriate product design and delivery</a:t>
            </a:r>
            <a:endParaRPr lang="en-US" sz="1600" dirty="0">
              <a:effectLst/>
              <a:latin typeface="Museo Sans Cond 500" panose="02000000000000000000" pitchFamily="50" charset="0"/>
              <a:ea typeface="Times New Roman" panose="02020603050405020304" pitchFamily="18" charset="0"/>
              <a:cs typeface="Arial" panose="020B0604020202020204" pitchFamily="34" charset="0"/>
            </a:endParaRPr>
          </a:p>
          <a:p>
            <a:pPr marL="0" marR="0">
              <a:spcBef>
                <a:spcPts val="0"/>
              </a:spcBef>
              <a:spcAft>
                <a:spcPts val="0"/>
              </a:spcAft>
            </a:pPr>
            <a:r>
              <a:rPr lang="en-US" sz="1600" dirty="0">
                <a:solidFill>
                  <a:srgbClr val="000000"/>
                </a:solidFill>
                <a:effectLst/>
                <a:latin typeface="Museo Sans Cond 500" panose="02000000000000000000" pitchFamily="50" charset="0"/>
                <a:ea typeface="MS PMincho" panose="02020600040205080304" pitchFamily="18" charset="-128"/>
                <a:cs typeface="Times New Roman" panose="02020603050405020304" pitchFamily="18" charset="0"/>
              </a:rPr>
              <a:t> </a:t>
            </a:r>
            <a:endParaRPr lang="en-US" sz="1600" dirty="0">
              <a:effectLst/>
              <a:latin typeface="Museo Sans Cond 500" panose="02000000000000000000" pitchFamily="50" charset="0"/>
              <a:ea typeface="MS PMincho" panose="02020600040205080304" pitchFamily="18" charset="-128"/>
              <a:cs typeface="Times New Roman" panose="02020603050405020304" pitchFamily="18" charset="0"/>
            </a:endParaRPr>
          </a:p>
          <a:p>
            <a:pPr marL="0" marR="0">
              <a:spcBef>
                <a:spcPts val="0"/>
              </a:spcBef>
              <a:spcAft>
                <a:spcPts val="0"/>
              </a:spcAft>
            </a:pPr>
            <a:r>
              <a:rPr lang="en-US" sz="1600" b="1" i="0" dirty="0">
                <a:solidFill>
                  <a:srgbClr val="000000"/>
                </a:solidFill>
                <a:effectLst/>
                <a:latin typeface="Museo Sans Cond 500" panose="02000000000000000000" pitchFamily="50" charset="0"/>
                <a:ea typeface="Times New Roman" panose="02020603050405020304" pitchFamily="18" charset="0"/>
                <a:cs typeface="Arial" panose="020B0604020202020204" pitchFamily="34" charset="0"/>
              </a:rPr>
              <a:t>Prevention of over-indebtedness</a:t>
            </a:r>
            <a:endParaRPr lang="en-US" sz="1600" dirty="0">
              <a:effectLst/>
              <a:latin typeface="Museo Sans Cond 500" panose="02000000000000000000" pitchFamily="50" charset="0"/>
              <a:ea typeface="Times New Roman" panose="02020603050405020304" pitchFamily="18" charset="0"/>
              <a:cs typeface="Arial" panose="020B0604020202020204" pitchFamily="34" charset="0"/>
            </a:endParaRPr>
          </a:p>
          <a:p>
            <a:pPr marL="0" marR="0">
              <a:spcBef>
                <a:spcPts val="0"/>
              </a:spcBef>
              <a:spcAft>
                <a:spcPts val="0"/>
              </a:spcAft>
            </a:pPr>
            <a:r>
              <a:rPr lang="en-US" sz="1600" dirty="0">
                <a:solidFill>
                  <a:srgbClr val="000000"/>
                </a:solidFill>
                <a:effectLst/>
                <a:latin typeface="Museo Sans Cond 500" panose="02000000000000000000" pitchFamily="50" charset="0"/>
                <a:ea typeface="MS PMincho" panose="02020600040205080304" pitchFamily="18" charset="-128"/>
                <a:cs typeface="Times New Roman" panose="02020603050405020304" pitchFamily="18" charset="0"/>
              </a:rPr>
              <a:t> </a:t>
            </a:r>
            <a:endParaRPr lang="en-US" sz="1600" dirty="0">
              <a:effectLst/>
              <a:latin typeface="Museo Sans Cond 500" panose="02000000000000000000" pitchFamily="50" charset="0"/>
              <a:ea typeface="MS PMincho" panose="02020600040205080304" pitchFamily="18" charset="-128"/>
              <a:cs typeface="Times New Roman" panose="02020603050405020304" pitchFamily="18" charset="0"/>
            </a:endParaRPr>
          </a:p>
          <a:p>
            <a:pPr marL="0" marR="0">
              <a:spcBef>
                <a:spcPts val="0"/>
              </a:spcBef>
              <a:spcAft>
                <a:spcPts val="0"/>
              </a:spcAft>
            </a:pPr>
            <a:r>
              <a:rPr lang="en-US" sz="1600" b="1" i="0" dirty="0">
                <a:solidFill>
                  <a:srgbClr val="000000"/>
                </a:solidFill>
                <a:effectLst/>
                <a:latin typeface="Museo Sans Cond 500" panose="02000000000000000000" pitchFamily="50" charset="0"/>
                <a:ea typeface="Times New Roman" panose="02020603050405020304" pitchFamily="18" charset="0"/>
                <a:cs typeface="Arial" panose="020B0604020202020204" pitchFamily="34" charset="0"/>
              </a:rPr>
              <a:t>Transparency</a:t>
            </a:r>
            <a:endParaRPr lang="en-US" sz="1600" dirty="0">
              <a:effectLst/>
              <a:latin typeface="Museo Sans Cond 500" panose="02000000000000000000" pitchFamily="50" charset="0"/>
              <a:ea typeface="Times New Roman" panose="02020603050405020304" pitchFamily="18" charset="0"/>
              <a:cs typeface="Arial" panose="020B0604020202020204" pitchFamily="34" charset="0"/>
            </a:endParaRPr>
          </a:p>
          <a:p>
            <a:pPr marL="0" marR="0">
              <a:spcBef>
                <a:spcPts val="0"/>
              </a:spcBef>
              <a:spcAft>
                <a:spcPts val="0"/>
              </a:spcAft>
            </a:pPr>
            <a:r>
              <a:rPr lang="en-US" sz="1600" dirty="0">
                <a:solidFill>
                  <a:srgbClr val="000000"/>
                </a:solidFill>
                <a:effectLst/>
                <a:latin typeface="Museo Sans Cond 500" panose="02000000000000000000" pitchFamily="50" charset="0"/>
                <a:ea typeface="MS PMincho" panose="02020600040205080304" pitchFamily="18" charset="-128"/>
                <a:cs typeface="Times New Roman" panose="02020603050405020304" pitchFamily="18" charset="0"/>
              </a:rPr>
              <a:t> </a:t>
            </a:r>
            <a:endParaRPr lang="en-US" sz="1600" dirty="0">
              <a:effectLst/>
              <a:latin typeface="Museo Sans Cond 500" panose="02000000000000000000" pitchFamily="50" charset="0"/>
              <a:ea typeface="MS PMincho" panose="02020600040205080304" pitchFamily="18" charset="-128"/>
              <a:cs typeface="Times New Roman" panose="02020603050405020304" pitchFamily="18" charset="0"/>
            </a:endParaRPr>
          </a:p>
          <a:p>
            <a:pPr marL="0" marR="0">
              <a:spcBef>
                <a:spcPts val="0"/>
              </a:spcBef>
              <a:spcAft>
                <a:spcPts val="0"/>
              </a:spcAft>
            </a:pPr>
            <a:r>
              <a:rPr lang="en-US" sz="1600" b="1" i="0" dirty="0">
                <a:solidFill>
                  <a:srgbClr val="000000"/>
                </a:solidFill>
                <a:effectLst/>
                <a:latin typeface="Museo Sans Cond 500" panose="02000000000000000000" pitchFamily="50" charset="0"/>
                <a:ea typeface="Times New Roman" panose="02020603050405020304" pitchFamily="18" charset="0"/>
                <a:cs typeface="Arial" panose="020B0604020202020204" pitchFamily="34" charset="0"/>
              </a:rPr>
              <a:t>Responsible pricing</a:t>
            </a:r>
            <a:endParaRPr lang="en-US" sz="1600" dirty="0">
              <a:effectLst/>
              <a:latin typeface="Museo Sans Cond 500" panose="02000000000000000000" pitchFamily="50" charset="0"/>
              <a:ea typeface="Times New Roman" panose="02020603050405020304" pitchFamily="18" charset="0"/>
              <a:cs typeface="Arial" panose="020B0604020202020204" pitchFamily="34" charset="0"/>
            </a:endParaRPr>
          </a:p>
          <a:p>
            <a:pPr marL="0" marR="0">
              <a:spcBef>
                <a:spcPts val="0"/>
              </a:spcBef>
              <a:spcAft>
                <a:spcPts val="0"/>
              </a:spcAft>
            </a:pPr>
            <a:r>
              <a:rPr lang="en-US" sz="1600" dirty="0">
                <a:solidFill>
                  <a:srgbClr val="000000"/>
                </a:solidFill>
                <a:effectLst/>
                <a:latin typeface="Museo Sans Cond 500" panose="02000000000000000000" pitchFamily="50" charset="0"/>
                <a:ea typeface="MS PMincho" panose="02020600040205080304" pitchFamily="18" charset="-128"/>
                <a:cs typeface="Times New Roman" panose="02020603050405020304" pitchFamily="18" charset="0"/>
              </a:rPr>
              <a:t> </a:t>
            </a:r>
            <a:endParaRPr lang="en-US" sz="1600" dirty="0">
              <a:effectLst/>
              <a:latin typeface="Museo Sans Cond 500" panose="02000000000000000000" pitchFamily="50" charset="0"/>
              <a:ea typeface="MS PMincho" panose="02020600040205080304" pitchFamily="18" charset="-128"/>
              <a:cs typeface="Times New Roman" panose="02020603050405020304" pitchFamily="18" charset="0"/>
            </a:endParaRPr>
          </a:p>
          <a:p>
            <a:pPr marL="0" marR="0">
              <a:spcBef>
                <a:spcPts val="0"/>
              </a:spcBef>
              <a:spcAft>
                <a:spcPts val="0"/>
              </a:spcAft>
            </a:pPr>
            <a:r>
              <a:rPr lang="en-US" sz="1600" b="1" i="0" dirty="0">
                <a:solidFill>
                  <a:srgbClr val="000000"/>
                </a:solidFill>
                <a:effectLst/>
                <a:latin typeface="Museo Sans Cond 500" panose="02000000000000000000" pitchFamily="50" charset="0"/>
                <a:ea typeface="Times New Roman" panose="02020603050405020304" pitchFamily="18" charset="0"/>
                <a:cs typeface="Arial" panose="020B0604020202020204" pitchFamily="34" charset="0"/>
              </a:rPr>
              <a:t>Fair and respectful treatment of clients</a:t>
            </a:r>
            <a:endParaRPr lang="en-US" sz="1600" dirty="0">
              <a:effectLst/>
              <a:latin typeface="Museo Sans Cond 500" panose="02000000000000000000" pitchFamily="50" charset="0"/>
              <a:ea typeface="Times New Roman" panose="02020603050405020304" pitchFamily="18" charset="0"/>
              <a:cs typeface="Arial" panose="020B0604020202020204" pitchFamily="34" charset="0"/>
            </a:endParaRPr>
          </a:p>
          <a:p>
            <a:pPr marL="0" marR="0">
              <a:spcBef>
                <a:spcPts val="0"/>
              </a:spcBef>
              <a:spcAft>
                <a:spcPts val="0"/>
              </a:spcAft>
            </a:pPr>
            <a:r>
              <a:rPr lang="en-US" sz="1600" dirty="0">
                <a:solidFill>
                  <a:srgbClr val="000000"/>
                </a:solidFill>
                <a:effectLst/>
                <a:latin typeface="Museo Sans Cond 500" panose="02000000000000000000" pitchFamily="50" charset="0"/>
                <a:ea typeface="MS PMincho" panose="02020600040205080304" pitchFamily="18" charset="-128"/>
                <a:cs typeface="Times New Roman" panose="02020603050405020304" pitchFamily="18" charset="0"/>
              </a:rPr>
              <a:t> </a:t>
            </a:r>
            <a:endParaRPr lang="en-US" sz="1600" dirty="0">
              <a:effectLst/>
              <a:latin typeface="Museo Sans Cond 500" panose="02000000000000000000" pitchFamily="50" charset="0"/>
              <a:ea typeface="MS PMincho" panose="02020600040205080304" pitchFamily="18" charset="-128"/>
              <a:cs typeface="Times New Roman" panose="02020603050405020304" pitchFamily="18" charset="0"/>
            </a:endParaRPr>
          </a:p>
          <a:p>
            <a:pPr marL="0" marR="0">
              <a:spcBef>
                <a:spcPts val="0"/>
              </a:spcBef>
              <a:spcAft>
                <a:spcPts val="0"/>
              </a:spcAft>
            </a:pPr>
            <a:r>
              <a:rPr lang="en-US" sz="1600" b="1" i="0" dirty="0">
                <a:solidFill>
                  <a:srgbClr val="000000"/>
                </a:solidFill>
                <a:effectLst/>
                <a:latin typeface="Museo Sans Cond 500" panose="02000000000000000000" pitchFamily="50" charset="0"/>
                <a:ea typeface="Times New Roman" panose="02020603050405020304" pitchFamily="18" charset="0"/>
                <a:cs typeface="Arial" panose="020B0604020202020204" pitchFamily="34" charset="0"/>
              </a:rPr>
              <a:t>Privacy of client data</a:t>
            </a:r>
            <a:endParaRPr lang="en-US" sz="1600" dirty="0">
              <a:effectLst/>
              <a:latin typeface="Museo Sans Cond 500" panose="02000000000000000000" pitchFamily="50" charset="0"/>
              <a:ea typeface="Times New Roman" panose="02020603050405020304" pitchFamily="18" charset="0"/>
              <a:cs typeface="Arial" panose="020B0604020202020204" pitchFamily="34" charset="0"/>
            </a:endParaRPr>
          </a:p>
          <a:p>
            <a:pPr marL="0" marR="0">
              <a:spcBef>
                <a:spcPts val="0"/>
              </a:spcBef>
              <a:spcAft>
                <a:spcPts val="0"/>
              </a:spcAft>
            </a:pPr>
            <a:r>
              <a:rPr lang="en-US" sz="1600" dirty="0">
                <a:solidFill>
                  <a:srgbClr val="000000"/>
                </a:solidFill>
                <a:effectLst/>
                <a:latin typeface="Museo Sans Cond 500" panose="02000000000000000000" pitchFamily="50" charset="0"/>
                <a:ea typeface="MS PMincho" panose="02020600040205080304" pitchFamily="18" charset="-128"/>
                <a:cs typeface="Times New Roman" panose="02020603050405020304" pitchFamily="18" charset="0"/>
              </a:rPr>
              <a:t> </a:t>
            </a:r>
            <a:endParaRPr lang="en-US" sz="1600" dirty="0">
              <a:effectLst/>
              <a:latin typeface="Museo Sans Cond 500" panose="02000000000000000000" pitchFamily="50" charset="0"/>
              <a:ea typeface="MS PMincho" panose="02020600040205080304" pitchFamily="18" charset="-128"/>
              <a:cs typeface="Times New Roman" panose="02020603050405020304" pitchFamily="18" charset="0"/>
            </a:endParaRPr>
          </a:p>
          <a:p>
            <a:pPr marL="0" marR="0">
              <a:spcBef>
                <a:spcPts val="0"/>
              </a:spcBef>
              <a:spcAft>
                <a:spcPts val="0"/>
              </a:spcAft>
            </a:pPr>
            <a:r>
              <a:rPr lang="en-US" sz="1600" b="1" i="0" dirty="0">
                <a:solidFill>
                  <a:srgbClr val="000000"/>
                </a:solidFill>
                <a:effectLst/>
                <a:latin typeface="Museo Sans Cond 500" panose="02000000000000000000" pitchFamily="50" charset="0"/>
                <a:ea typeface="Times New Roman" panose="02020603050405020304" pitchFamily="18" charset="0"/>
                <a:cs typeface="Arial" panose="020B0604020202020204" pitchFamily="34" charset="0"/>
              </a:rPr>
              <a:t>Mechanisms for complaint resolution</a:t>
            </a:r>
            <a:r>
              <a:rPr lang="en-US" sz="1600" dirty="0">
                <a:effectLst/>
                <a:ea typeface="MS PMincho" panose="02020600040205080304" pitchFamily="18" charset="-128"/>
                <a:cs typeface="Times New Roman" panose="02020603050405020304" pitchFamily="18" charset="0"/>
              </a:rPr>
              <a:t> </a:t>
            </a:r>
          </a:p>
        </p:txBody>
      </p:sp>
      <p:sp>
        <p:nvSpPr>
          <p:cNvPr id="7" name="Rectangle 6">
            <a:extLst>
              <a:ext uri="{FF2B5EF4-FFF2-40B4-BE49-F238E27FC236}">
                <a16:creationId xmlns:a16="http://schemas.microsoft.com/office/drawing/2014/main" id="{3545F61A-C157-421A-9FDE-E4C669CDEF86}"/>
              </a:ext>
            </a:extLst>
          </p:cNvPr>
          <p:cNvSpPr/>
          <p:nvPr/>
        </p:nvSpPr>
        <p:spPr>
          <a:xfrm>
            <a:off x="457200" y="5818673"/>
            <a:ext cx="8115299" cy="684290"/>
          </a:xfrm>
          <a:prstGeom prst="rect">
            <a:avLst/>
          </a:prstGeom>
        </p:spPr>
        <p:txBody>
          <a:bodyPr wrap="square">
            <a:spAutoFit/>
          </a:bodyPr>
          <a:lstStyle/>
          <a:p>
            <a:pPr>
              <a:lnSpc>
                <a:spcPct val="125000"/>
              </a:lnSpc>
            </a:pPr>
            <a:r>
              <a:rPr lang="en-US" sz="1600" dirty="0"/>
              <a:t>*the smart campaign has ended and passed the work of furthering client protection principles to organizations like </a:t>
            </a:r>
            <a:r>
              <a:rPr lang="en-US" sz="1600" dirty="0">
                <a:hlinkClick r:id="rId2"/>
              </a:rPr>
              <a:t>Cerise</a:t>
            </a:r>
            <a:endParaRPr lang="en-US" sz="1600" dirty="0">
              <a:latin typeface="Museo Sans 700" panose="02000000000000000000" pitchFamily="50"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7413729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solidFill>
                  <a:schemeClr val="accent5"/>
                </a:solidFill>
              </a:rPr>
              <a:t>Appendix D: </a:t>
            </a:r>
            <a:r>
              <a:rPr lang="en-US" sz="3200" dirty="0"/>
              <a:t>Practical Design Guidance</a:t>
            </a:r>
          </a:p>
        </p:txBody>
      </p:sp>
      <p:sp>
        <p:nvSpPr>
          <p:cNvPr id="3" name="Content Placeholder 2"/>
          <p:cNvSpPr>
            <a:spLocks noGrp="1"/>
          </p:cNvSpPr>
          <p:nvPr>
            <p:ph idx="1"/>
          </p:nvPr>
        </p:nvSpPr>
        <p:spPr/>
        <p:txBody>
          <a:bodyPr>
            <a:normAutofit fontScale="92500" lnSpcReduction="20000"/>
          </a:bodyPr>
          <a:lstStyle/>
          <a:p>
            <a:pPr marL="457200" lvl="0" indent="-457200">
              <a:spcAft>
                <a:spcPts val="1200"/>
              </a:spcAft>
              <a:buFont typeface="+mj-lt"/>
              <a:buAutoNum type="arabicPeriod"/>
            </a:pPr>
            <a:r>
              <a:rPr lang="en-US" dirty="0"/>
              <a:t>Set aside time to pray and to listen to how the Spirit is guiding the design of this product.</a:t>
            </a:r>
          </a:p>
          <a:p>
            <a:pPr marL="457200" lvl="0" indent="-457200">
              <a:spcAft>
                <a:spcPts val="1200"/>
              </a:spcAft>
              <a:buFont typeface="+mj-lt"/>
              <a:buAutoNum type="arabicPeriod"/>
            </a:pPr>
            <a:r>
              <a:rPr lang="en-US" dirty="0"/>
              <a:t>Gather representative client feedback to understand the targeted clients &amp; their context. Focus on the clients and step into their shoes.  Conduct interviews and/or focus groups to hear from the prospective clients themselves as part of the design process.  </a:t>
            </a:r>
          </a:p>
          <a:p>
            <a:pPr marL="457200" lvl="0" indent="-457200">
              <a:spcAft>
                <a:spcPts val="1200"/>
              </a:spcAft>
              <a:buFont typeface="+mj-lt"/>
              <a:buAutoNum type="arabicPeriod"/>
            </a:pPr>
            <a:r>
              <a:rPr lang="en-US" dirty="0"/>
              <a:t>Work through the design questions for Christ-centered products and services.</a:t>
            </a:r>
          </a:p>
          <a:p>
            <a:pPr marL="457200" lvl="0" indent="-457200">
              <a:spcAft>
                <a:spcPts val="1200"/>
              </a:spcAft>
              <a:buFont typeface="+mj-lt"/>
              <a:buAutoNum type="arabicPeriod"/>
            </a:pPr>
            <a:r>
              <a:rPr lang="en-US" dirty="0"/>
              <a:t>Consult with the Spiritual Integration team for feedback &amp; support. </a:t>
            </a:r>
          </a:p>
          <a:p>
            <a:pPr marL="457200" lvl="0" indent="-457200">
              <a:spcAft>
                <a:spcPts val="1200"/>
              </a:spcAft>
              <a:buFont typeface="+mj-lt"/>
              <a:buAutoNum type="arabicPeriod"/>
            </a:pPr>
            <a:r>
              <a:rPr lang="en-US" dirty="0"/>
              <a:t>Prototype and test the product to gain feedback for improving the product.</a:t>
            </a:r>
          </a:p>
          <a:p>
            <a:pPr marL="457200" indent="-457200">
              <a:spcAft>
                <a:spcPts val="1200"/>
              </a:spcAft>
              <a:buFont typeface="+mj-lt"/>
              <a:buAutoNum type="arabicPeriod"/>
            </a:pPr>
            <a:endParaRPr lang="en-US" dirty="0"/>
          </a:p>
        </p:txBody>
      </p:sp>
    </p:spTree>
    <p:extLst>
      <p:ext uri="{BB962C8B-B14F-4D97-AF65-F5344CB8AC3E}">
        <p14:creationId xmlns:p14="http://schemas.microsoft.com/office/powerpoint/2010/main" val="29445644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11A8F97D-1DE7-41A0-9D15-7E9186DB68FC}"/>
              </a:ext>
            </a:extLst>
          </p:cNvPr>
          <p:cNvSpPr/>
          <p:nvPr/>
        </p:nvSpPr>
        <p:spPr>
          <a:xfrm>
            <a:off x="0" y="5038627"/>
            <a:ext cx="9144000" cy="1819373"/>
          </a:xfrm>
          <a:prstGeom prst="rect">
            <a:avLst/>
          </a:prstGeom>
          <a:solidFill>
            <a:srgbClr val="F9EC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09750A1B-04A9-453F-8013-322C333A59FB}"/>
              </a:ext>
            </a:extLst>
          </p:cNvPr>
          <p:cNvSpPr/>
          <p:nvPr/>
        </p:nvSpPr>
        <p:spPr>
          <a:xfrm>
            <a:off x="576469" y="1601335"/>
            <a:ext cx="6112565" cy="175432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1" u="none" strike="noStrike" kern="1200" cap="none" spc="0" normalizeH="0" baseline="0" noProof="0" dirty="0">
                <a:ln>
                  <a:noFill/>
                </a:ln>
                <a:solidFill>
                  <a:srgbClr val="E2A227"/>
                </a:solidFill>
                <a:effectLst/>
                <a:uLnTx/>
                <a:uFillTx/>
                <a:latin typeface="Museo Sans 500"/>
                <a:ea typeface="+mn-ea"/>
                <a:cs typeface="+mn-cs"/>
              </a:rPr>
              <a:t>At HOPE we are called to bear witness to Christ and His Kingdom through how we work.  A key part of this is designing our products and services to intentionally bear witness to Christ and His Kingdom.  We design our products and services to contribute to impact in four domains.</a:t>
            </a:r>
          </a:p>
        </p:txBody>
      </p:sp>
      <p:sp>
        <p:nvSpPr>
          <p:cNvPr id="11" name="Title 10">
            <a:extLst>
              <a:ext uri="{FF2B5EF4-FFF2-40B4-BE49-F238E27FC236}">
                <a16:creationId xmlns:a16="http://schemas.microsoft.com/office/drawing/2014/main" id="{D866C80A-048F-4D7B-8CE6-A4ED970DFFDB}"/>
              </a:ext>
            </a:extLst>
          </p:cNvPr>
          <p:cNvSpPr>
            <a:spLocks noGrp="1"/>
          </p:cNvSpPr>
          <p:nvPr>
            <p:ph type="title"/>
          </p:nvPr>
        </p:nvSpPr>
        <p:spPr>
          <a:xfrm>
            <a:off x="457200" y="533400"/>
            <a:ext cx="8229600" cy="990600"/>
          </a:xfrm>
        </p:spPr>
        <p:txBody>
          <a:bodyPr>
            <a:normAutofit fontScale="90000"/>
          </a:bodyPr>
          <a:lstStyle/>
          <a:p>
            <a:r>
              <a:rPr lang="en-US" dirty="0"/>
              <a:t>Why Christ-centered design principles?</a:t>
            </a:r>
          </a:p>
        </p:txBody>
      </p:sp>
      <p:sp>
        <p:nvSpPr>
          <p:cNvPr id="12" name="Rectangle 11">
            <a:extLst>
              <a:ext uri="{FF2B5EF4-FFF2-40B4-BE49-F238E27FC236}">
                <a16:creationId xmlns:a16="http://schemas.microsoft.com/office/drawing/2014/main" id="{3559DE0C-3714-4BF6-95F1-471A594AC456}"/>
              </a:ext>
            </a:extLst>
          </p:cNvPr>
          <p:cNvSpPr/>
          <p:nvPr/>
        </p:nvSpPr>
        <p:spPr>
          <a:xfrm>
            <a:off x="576470" y="4072409"/>
            <a:ext cx="8110330" cy="707886"/>
          </a:xfrm>
          <a:prstGeom prst="rect">
            <a:avLst/>
          </a:prstGeom>
        </p:spPr>
        <p:txBody>
          <a:bodyPr wrap="square">
            <a:spAutoFit/>
          </a:bodyPr>
          <a:lstStyle/>
          <a:p>
            <a:pPr>
              <a:defRPr/>
            </a:pPr>
            <a:r>
              <a:rPr lang="en-US" sz="2000" dirty="0">
                <a:solidFill>
                  <a:srgbClr val="2F9570"/>
                </a:solidFill>
                <a:latin typeface="Museo Sans Cond 700" panose="02000000000000000000" pitchFamily="50" charset="0"/>
              </a:rPr>
              <a:t>How can we design this product to contribute to holistic client impact, including spiritual impact?</a:t>
            </a:r>
          </a:p>
        </p:txBody>
      </p:sp>
      <p:pic>
        <p:nvPicPr>
          <p:cNvPr id="14" name="Picture 13">
            <a:extLst>
              <a:ext uri="{FF2B5EF4-FFF2-40B4-BE49-F238E27FC236}">
                <a16:creationId xmlns:a16="http://schemas.microsoft.com/office/drawing/2014/main" id="{A6B4B292-DFCC-43E5-BCE7-80A377DF8DBB}"/>
              </a:ext>
            </a:extLst>
          </p:cNvPr>
          <p:cNvPicPr>
            <a:picLocks noChangeAspect="1"/>
          </p:cNvPicPr>
          <p:nvPr/>
        </p:nvPicPr>
        <p:blipFill>
          <a:blip r:embed="rId2"/>
          <a:stretch>
            <a:fillRect/>
          </a:stretch>
        </p:blipFill>
        <p:spPr>
          <a:xfrm>
            <a:off x="6982263" y="1544597"/>
            <a:ext cx="1704537" cy="1897997"/>
          </a:xfrm>
          <a:prstGeom prst="rect">
            <a:avLst/>
          </a:prstGeom>
        </p:spPr>
      </p:pic>
      <p:sp>
        <p:nvSpPr>
          <p:cNvPr id="15" name="Rectangle 14">
            <a:extLst>
              <a:ext uri="{FF2B5EF4-FFF2-40B4-BE49-F238E27FC236}">
                <a16:creationId xmlns:a16="http://schemas.microsoft.com/office/drawing/2014/main" id="{A8D062EF-FDCF-486E-96EE-24CBBBE0B3FD}"/>
              </a:ext>
            </a:extLst>
          </p:cNvPr>
          <p:cNvSpPr/>
          <p:nvPr/>
        </p:nvSpPr>
        <p:spPr>
          <a:xfrm>
            <a:off x="576470" y="3590141"/>
            <a:ext cx="7861851" cy="646331"/>
          </a:xfrm>
          <a:prstGeom prst="rect">
            <a:avLst/>
          </a:prstGeom>
        </p:spPr>
        <p:txBody>
          <a:bodyPr wrap="square">
            <a:spAutoFit/>
          </a:bodyPr>
          <a:lstStyle/>
          <a:p>
            <a:pPr>
              <a:defRPr/>
            </a:pPr>
            <a:r>
              <a:rPr lang="en-US" i="1" dirty="0">
                <a:solidFill>
                  <a:srgbClr val="E2A227"/>
                </a:solidFill>
                <a:latin typeface="Museo Sans 500"/>
              </a:rPr>
              <a:t>The key question that the principles in this ppt help us to address is:</a:t>
            </a:r>
          </a:p>
          <a:p>
            <a:pPr>
              <a:defRPr/>
            </a:pPr>
            <a:endParaRPr lang="en-US" b="1" i="1" dirty="0"/>
          </a:p>
        </p:txBody>
      </p:sp>
      <p:sp>
        <p:nvSpPr>
          <p:cNvPr id="16" name="Rectangle 15">
            <a:extLst>
              <a:ext uri="{FF2B5EF4-FFF2-40B4-BE49-F238E27FC236}">
                <a16:creationId xmlns:a16="http://schemas.microsoft.com/office/drawing/2014/main" id="{DB662C4F-9C07-485F-A86A-F9EA979702CB}"/>
              </a:ext>
            </a:extLst>
          </p:cNvPr>
          <p:cNvSpPr/>
          <p:nvPr/>
        </p:nvSpPr>
        <p:spPr>
          <a:xfrm>
            <a:off x="641074" y="5273107"/>
            <a:ext cx="8045726" cy="1200329"/>
          </a:xfrm>
          <a:prstGeom prst="rect">
            <a:avLst/>
          </a:prstGeom>
        </p:spPr>
        <p:txBody>
          <a:bodyPr wrap="square">
            <a:spAutoFit/>
          </a:bodyPr>
          <a:lstStyle/>
          <a:p>
            <a:pPr>
              <a:defRPr/>
            </a:pPr>
            <a:r>
              <a:rPr lang="en-US" i="1" dirty="0">
                <a:latin typeface="Museo Sans 500"/>
              </a:rPr>
              <a:t>The principles and underlying questions in this ppt are available as a resource in the design process</a:t>
            </a:r>
            <a:r>
              <a:rPr lang="en-US" i="1">
                <a:latin typeface="Museo Sans 500"/>
              </a:rPr>
              <a:t>.  It </a:t>
            </a:r>
            <a:r>
              <a:rPr lang="en-US" i="1" dirty="0">
                <a:latin typeface="Museo Sans 500"/>
              </a:rPr>
              <a:t>is recommended that the outcomes of the design process be reflected in the product card by including a “Christ-centered strategy” or “holistic impact” section in the product card.</a:t>
            </a:r>
          </a:p>
        </p:txBody>
      </p:sp>
    </p:spTree>
    <p:extLst>
      <p:ext uri="{BB962C8B-B14F-4D97-AF65-F5344CB8AC3E}">
        <p14:creationId xmlns:p14="http://schemas.microsoft.com/office/powerpoint/2010/main" val="37128751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0AC125-ADEB-40EF-AAE1-F945E7014860}"/>
              </a:ext>
            </a:extLst>
          </p:cNvPr>
          <p:cNvSpPr>
            <a:spLocks noGrp="1"/>
          </p:cNvSpPr>
          <p:nvPr>
            <p:ph type="title"/>
          </p:nvPr>
        </p:nvSpPr>
        <p:spPr>
          <a:xfrm>
            <a:off x="457200" y="533400"/>
            <a:ext cx="8553450" cy="431800"/>
          </a:xfrm>
        </p:spPr>
        <p:txBody>
          <a:bodyPr>
            <a:noAutofit/>
          </a:bodyPr>
          <a:lstStyle/>
          <a:p>
            <a:r>
              <a:rPr lang="en-US" sz="2800" dirty="0">
                <a:solidFill>
                  <a:schemeClr val="accent5"/>
                </a:solidFill>
                <a:latin typeface="Museo Sans Cond 500" panose="02000000000000000000" pitchFamily="50" charset="0"/>
              </a:rPr>
              <a:t>Design Principles: characteristics of products and services at HOPE</a:t>
            </a:r>
          </a:p>
        </p:txBody>
      </p:sp>
      <p:sp>
        <p:nvSpPr>
          <p:cNvPr id="4" name="TextBox 3">
            <a:extLst>
              <a:ext uri="{FF2B5EF4-FFF2-40B4-BE49-F238E27FC236}">
                <a16:creationId xmlns:a16="http://schemas.microsoft.com/office/drawing/2014/main" id="{CCA20FCE-4902-4462-ADE8-A09DF1198B06}"/>
              </a:ext>
            </a:extLst>
          </p:cNvPr>
          <p:cNvSpPr txBox="1"/>
          <p:nvPr/>
        </p:nvSpPr>
        <p:spPr>
          <a:xfrm>
            <a:off x="609599" y="1465070"/>
            <a:ext cx="3911952" cy="1569660"/>
          </a:xfrm>
          <a:prstGeom prst="rect">
            <a:avLst/>
          </a:prstGeom>
          <a:solidFill>
            <a:srgbClr val="F9ECD4">
              <a:alpha val="40000"/>
            </a:srgbClr>
          </a:solidFill>
          <a:ln>
            <a:noFill/>
          </a:ln>
        </p:spPr>
        <p:style>
          <a:lnRef idx="2">
            <a:schemeClr val="accent5"/>
          </a:lnRef>
          <a:fillRef idx="1">
            <a:schemeClr val="lt1"/>
          </a:fillRef>
          <a:effectRef idx="0">
            <a:schemeClr val="accent5"/>
          </a:effectRef>
          <a:fontRef idx="minor">
            <a:schemeClr val="dk1"/>
          </a:fontRef>
        </p:style>
        <p:txBody>
          <a:bodyPr wrap="square" rtlCol="0">
            <a:spAutoFit/>
          </a:bodyPr>
          <a:lstStyle/>
          <a:p>
            <a:r>
              <a:rPr lang="en-US" sz="2500" dirty="0">
                <a:solidFill>
                  <a:schemeClr val="accent5"/>
                </a:solidFill>
                <a:latin typeface="Museo Sans Cond 500" panose="02000000000000000000" pitchFamily="50" charset="0"/>
              </a:rPr>
              <a:t>     C</a:t>
            </a:r>
            <a:r>
              <a:rPr lang="en-US" sz="2500" dirty="0">
                <a:solidFill>
                  <a:schemeClr val="accent5"/>
                </a:solidFill>
                <a:latin typeface="Museo Sans 700" panose="02000000000000000000" pitchFamily="50" charset="0"/>
              </a:rPr>
              <a:t>lient-focused</a:t>
            </a:r>
          </a:p>
          <a:p>
            <a:pPr>
              <a:spcBef>
                <a:spcPts val="600"/>
              </a:spcBef>
            </a:pPr>
            <a:r>
              <a:rPr lang="en-US" sz="1600" dirty="0">
                <a:solidFill>
                  <a:schemeClr val="tx1"/>
                </a:solidFill>
                <a:latin typeface="Museo Sans Cond 300" panose="02000000000000000000" pitchFamily="50" charset="0"/>
              </a:rPr>
              <a:t>Client-centered products are convenient and valuable to clients, provide opportunities for clients to fulfill their needs and desires, and abide by the client protection principles</a:t>
            </a:r>
            <a:r>
              <a:rPr lang="en-US" dirty="0">
                <a:solidFill>
                  <a:schemeClr val="tx1"/>
                </a:solidFill>
                <a:latin typeface="Museo Sans Cond 300" panose="02000000000000000000" pitchFamily="50" charset="0"/>
              </a:rPr>
              <a:t>.</a:t>
            </a:r>
          </a:p>
        </p:txBody>
      </p:sp>
      <p:sp>
        <p:nvSpPr>
          <p:cNvPr id="7" name="TextBox 6">
            <a:extLst>
              <a:ext uri="{FF2B5EF4-FFF2-40B4-BE49-F238E27FC236}">
                <a16:creationId xmlns:a16="http://schemas.microsoft.com/office/drawing/2014/main" id="{997DB43F-7976-4BD8-BDA1-F8C19919623A}"/>
              </a:ext>
            </a:extLst>
          </p:cNvPr>
          <p:cNvSpPr txBox="1"/>
          <p:nvPr/>
        </p:nvSpPr>
        <p:spPr>
          <a:xfrm>
            <a:off x="5049078" y="1465070"/>
            <a:ext cx="3485324" cy="2693045"/>
          </a:xfrm>
          <a:prstGeom prst="rect">
            <a:avLst/>
          </a:prstGeom>
          <a:solidFill>
            <a:srgbClr val="F9ECD4">
              <a:alpha val="40000"/>
            </a:srgbClr>
          </a:solidFill>
          <a:ln>
            <a:noFill/>
          </a:ln>
        </p:spPr>
        <p:style>
          <a:lnRef idx="2">
            <a:schemeClr val="accent5"/>
          </a:lnRef>
          <a:fillRef idx="1">
            <a:schemeClr val="lt1"/>
          </a:fillRef>
          <a:effectRef idx="0">
            <a:schemeClr val="accent5"/>
          </a:effectRef>
          <a:fontRef idx="minor">
            <a:schemeClr val="dk1"/>
          </a:fontRef>
        </p:style>
        <p:txBody>
          <a:bodyPr wrap="square" rtlCol="0">
            <a:spAutoFit/>
          </a:bodyPr>
          <a:lstStyle/>
          <a:p>
            <a:r>
              <a:rPr lang="en-US" sz="2500" dirty="0">
                <a:solidFill>
                  <a:schemeClr val="accent5"/>
                </a:solidFill>
                <a:latin typeface="Museo Sans 700" panose="02000000000000000000" pitchFamily="50" charset="0"/>
              </a:rPr>
              <a:t>    Christ-centered</a:t>
            </a:r>
          </a:p>
          <a:p>
            <a:pPr>
              <a:spcBef>
                <a:spcPts val="600"/>
              </a:spcBef>
            </a:pPr>
            <a:r>
              <a:rPr lang="en-US" sz="1600" dirty="0">
                <a:solidFill>
                  <a:schemeClr val="tx1"/>
                </a:solidFill>
                <a:latin typeface="Museo Sans Cond 300" panose="02000000000000000000" pitchFamily="50" charset="0"/>
              </a:rPr>
              <a:t>Christ-centered products give clients the opportunity to encounter Christ and His Kingdom and have a clear pathway for clients to engage in the </a:t>
            </a:r>
            <a:r>
              <a:rPr lang="en-US" sz="1600" dirty="0">
                <a:solidFill>
                  <a:schemeClr val="tx1"/>
                </a:solidFill>
                <a:latin typeface="Museo Sans Cond 300" panose="02000000000000000000" pitchFamily="50" charset="0"/>
                <a:hlinkClick r:id="rId2" action="ppaction://hlinksldjump"/>
              </a:rPr>
              <a:t>client spiritual journey</a:t>
            </a:r>
            <a:r>
              <a:rPr lang="en-US" sz="1600" dirty="0">
                <a:solidFill>
                  <a:schemeClr val="tx1"/>
                </a:solidFill>
                <a:latin typeface="Museo Sans Cond 300" panose="02000000000000000000" pitchFamily="50" charset="0"/>
              </a:rPr>
              <a:t>.  </a:t>
            </a:r>
          </a:p>
          <a:p>
            <a:pPr>
              <a:spcBef>
                <a:spcPts val="600"/>
              </a:spcBef>
            </a:pPr>
            <a:r>
              <a:rPr lang="en-US" sz="1600" dirty="0">
                <a:solidFill>
                  <a:schemeClr val="tx1"/>
                </a:solidFill>
                <a:latin typeface="Museo Sans Cond 300" panose="02000000000000000000" pitchFamily="50" charset="0"/>
              </a:rPr>
              <a:t>Christ-centered products have a clear SI strategy that fits with clients’ religious background, context, and needs.</a:t>
            </a:r>
            <a:endParaRPr lang="en-US" sz="1500" dirty="0">
              <a:solidFill>
                <a:schemeClr val="tx1"/>
              </a:solidFill>
              <a:latin typeface="Museo Sans Cond 300" panose="02000000000000000000" pitchFamily="50" charset="0"/>
            </a:endParaRPr>
          </a:p>
          <a:p>
            <a:pPr>
              <a:spcBef>
                <a:spcPts val="600"/>
              </a:spcBef>
            </a:pPr>
            <a:endParaRPr lang="en-US" sz="100" dirty="0">
              <a:solidFill>
                <a:schemeClr val="tx1"/>
              </a:solidFill>
              <a:latin typeface="Museo Sans Cond 300" panose="02000000000000000000" pitchFamily="50" charset="0"/>
            </a:endParaRPr>
          </a:p>
        </p:txBody>
      </p:sp>
      <p:pic>
        <p:nvPicPr>
          <p:cNvPr id="11" name="Picture 10">
            <a:extLst>
              <a:ext uri="{FF2B5EF4-FFF2-40B4-BE49-F238E27FC236}">
                <a16:creationId xmlns:a16="http://schemas.microsoft.com/office/drawing/2014/main" id="{BC97BDCF-1065-4159-A98A-D63B072257B5}"/>
              </a:ext>
            </a:extLst>
          </p:cNvPr>
          <p:cNvPicPr preferRelativeResize="0">
            <a:picLocks noChangeAspect="1"/>
          </p:cNvPicPr>
          <p:nvPr/>
        </p:nvPicPr>
        <p:blipFill>
          <a:blip r:embed="rId3"/>
          <a:stretch>
            <a:fillRect/>
          </a:stretch>
        </p:blipFill>
        <p:spPr>
          <a:xfrm>
            <a:off x="356236" y="1317039"/>
            <a:ext cx="548640" cy="548640"/>
          </a:xfrm>
          <a:prstGeom prst="ellipse">
            <a:avLst/>
          </a:prstGeom>
          <a:ln>
            <a:noFill/>
          </a:ln>
          <a:effectLst/>
        </p:spPr>
      </p:pic>
      <p:pic>
        <p:nvPicPr>
          <p:cNvPr id="12" name="Picture 11">
            <a:extLst>
              <a:ext uri="{FF2B5EF4-FFF2-40B4-BE49-F238E27FC236}">
                <a16:creationId xmlns:a16="http://schemas.microsoft.com/office/drawing/2014/main" id="{E061E140-BC34-4187-ABB2-AA4AB3BDFDEB}"/>
              </a:ext>
            </a:extLst>
          </p:cNvPr>
          <p:cNvPicPr>
            <a:picLocks noChangeAspect="1"/>
          </p:cNvPicPr>
          <p:nvPr/>
        </p:nvPicPr>
        <p:blipFill>
          <a:blip r:embed="rId4"/>
          <a:stretch>
            <a:fillRect/>
          </a:stretch>
        </p:blipFill>
        <p:spPr>
          <a:xfrm>
            <a:off x="4775593" y="1284993"/>
            <a:ext cx="548640" cy="548640"/>
          </a:xfrm>
          <a:prstGeom prst="ellipse">
            <a:avLst/>
          </a:prstGeom>
          <a:ln>
            <a:noFill/>
          </a:ln>
          <a:effectLst/>
        </p:spPr>
      </p:pic>
      <p:sp>
        <p:nvSpPr>
          <p:cNvPr id="16" name="TextBox 15">
            <a:extLst>
              <a:ext uri="{FF2B5EF4-FFF2-40B4-BE49-F238E27FC236}">
                <a16:creationId xmlns:a16="http://schemas.microsoft.com/office/drawing/2014/main" id="{BDAC7273-7192-4C8D-866F-48A34C9752D1}"/>
              </a:ext>
            </a:extLst>
          </p:cNvPr>
          <p:cNvSpPr txBox="1"/>
          <p:nvPr/>
        </p:nvSpPr>
        <p:spPr>
          <a:xfrm>
            <a:off x="559150" y="3510958"/>
            <a:ext cx="4012850" cy="2846933"/>
          </a:xfrm>
          <a:prstGeom prst="rect">
            <a:avLst/>
          </a:prstGeom>
          <a:solidFill>
            <a:srgbClr val="F9ECD4">
              <a:alpha val="40000"/>
            </a:srgbClr>
          </a:solidFill>
          <a:ln>
            <a:noFill/>
          </a:ln>
        </p:spPr>
        <p:style>
          <a:lnRef idx="2">
            <a:schemeClr val="accent5"/>
          </a:lnRef>
          <a:fillRef idx="1">
            <a:schemeClr val="lt1"/>
          </a:fillRef>
          <a:effectRef idx="0">
            <a:schemeClr val="accent5"/>
          </a:effectRef>
          <a:fontRef idx="minor">
            <a:schemeClr val="dk1"/>
          </a:fontRef>
        </p:style>
        <p:txBody>
          <a:bodyPr wrap="square" rtlCol="0">
            <a:spAutoFit/>
          </a:bodyPr>
          <a:lstStyle/>
          <a:p>
            <a:r>
              <a:rPr lang="en-US" sz="2500" dirty="0">
                <a:solidFill>
                  <a:schemeClr val="accent5"/>
                </a:solidFill>
                <a:latin typeface="Museo Sans 700" panose="02000000000000000000" pitchFamily="50" charset="0"/>
              </a:rPr>
              <a:t>    Missionally-aligned</a:t>
            </a:r>
          </a:p>
          <a:p>
            <a:pPr>
              <a:spcBef>
                <a:spcPts val="600"/>
              </a:spcBef>
            </a:pPr>
            <a:r>
              <a:rPr lang="en-US" sz="1600" dirty="0">
                <a:solidFill>
                  <a:schemeClr val="tx1"/>
                </a:solidFill>
                <a:latin typeface="Museo Sans Cond 300" panose="02000000000000000000" pitchFamily="50" charset="0"/>
              </a:rPr>
              <a:t>Mission-aligned products contribute to holistic impact in the four domains of client’s lives (spiritual, material, personal, social).  Where a particular product is stronger in one aspect of holistic impact than another, the product has a clear connection to other products that complement the product’s impact on clients.</a:t>
            </a:r>
          </a:p>
          <a:p>
            <a:pPr>
              <a:spcBef>
                <a:spcPts val="600"/>
              </a:spcBef>
            </a:pPr>
            <a:r>
              <a:rPr lang="en-US" sz="1600" dirty="0">
                <a:solidFill>
                  <a:schemeClr val="tx1"/>
                </a:solidFill>
                <a:latin typeface="Museo Sans Cond 300" panose="02000000000000000000" pitchFamily="50" charset="0"/>
              </a:rPr>
              <a:t>Mission-aligned products serve clients in HOPE’s target market, particularly the </a:t>
            </a:r>
            <a:r>
              <a:rPr lang="en-US" sz="1600" dirty="0">
                <a:solidFill>
                  <a:schemeClr val="tx1"/>
                </a:solidFill>
                <a:latin typeface="Museo Sans Cond 300" panose="02000000000000000000" pitchFamily="50" charset="0"/>
                <a:hlinkClick r:id="rId5"/>
              </a:rPr>
              <a:t>least-served</a:t>
            </a:r>
            <a:r>
              <a:rPr lang="en-US" sz="1600" dirty="0">
                <a:solidFill>
                  <a:schemeClr val="tx1"/>
                </a:solidFill>
                <a:latin typeface="Museo Sans Cond 300" panose="02000000000000000000" pitchFamily="50" charset="0"/>
              </a:rPr>
              <a:t>. </a:t>
            </a:r>
          </a:p>
        </p:txBody>
      </p:sp>
      <p:pic>
        <p:nvPicPr>
          <p:cNvPr id="17" name="Picture 16">
            <a:extLst>
              <a:ext uri="{FF2B5EF4-FFF2-40B4-BE49-F238E27FC236}">
                <a16:creationId xmlns:a16="http://schemas.microsoft.com/office/drawing/2014/main" id="{7927690F-5657-42BE-9BA0-47E95F0567DC}"/>
              </a:ext>
            </a:extLst>
          </p:cNvPr>
          <p:cNvPicPr>
            <a:picLocks noChangeAspect="1"/>
          </p:cNvPicPr>
          <p:nvPr/>
        </p:nvPicPr>
        <p:blipFill>
          <a:blip r:embed="rId6"/>
          <a:stretch>
            <a:fillRect/>
          </a:stretch>
        </p:blipFill>
        <p:spPr>
          <a:xfrm>
            <a:off x="301842" y="3196237"/>
            <a:ext cx="548640" cy="548640"/>
          </a:xfrm>
          <a:prstGeom prst="ellipse">
            <a:avLst/>
          </a:prstGeom>
          <a:ln>
            <a:noFill/>
          </a:ln>
          <a:effectLst/>
        </p:spPr>
      </p:pic>
      <p:sp>
        <p:nvSpPr>
          <p:cNvPr id="13" name="TextBox 12">
            <a:extLst>
              <a:ext uri="{FF2B5EF4-FFF2-40B4-BE49-F238E27FC236}">
                <a16:creationId xmlns:a16="http://schemas.microsoft.com/office/drawing/2014/main" id="{F916FC11-7B99-44F7-AF15-8CDF31D78F8B}"/>
              </a:ext>
            </a:extLst>
          </p:cNvPr>
          <p:cNvSpPr txBox="1"/>
          <p:nvPr/>
        </p:nvSpPr>
        <p:spPr>
          <a:xfrm>
            <a:off x="5049078" y="4608100"/>
            <a:ext cx="3485324" cy="1785104"/>
          </a:xfrm>
          <a:prstGeom prst="rect">
            <a:avLst/>
          </a:prstGeom>
          <a:solidFill>
            <a:srgbClr val="F9ECD4">
              <a:alpha val="40000"/>
            </a:srgbClr>
          </a:solidFill>
          <a:ln>
            <a:noFill/>
          </a:ln>
        </p:spPr>
        <p:style>
          <a:lnRef idx="2">
            <a:schemeClr val="accent5"/>
          </a:lnRef>
          <a:fillRef idx="1">
            <a:schemeClr val="lt1"/>
          </a:fillRef>
          <a:effectRef idx="0">
            <a:schemeClr val="accent5"/>
          </a:effectRef>
          <a:fontRef idx="minor">
            <a:schemeClr val="dk1"/>
          </a:fontRef>
        </p:style>
        <p:txBody>
          <a:bodyPr wrap="square" rtlCol="0">
            <a:spAutoFit/>
          </a:bodyPr>
          <a:lstStyle/>
          <a:p>
            <a:r>
              <a:rPr lang="en-US" sz="2500" dirty="0">
                <a:solidFill>
                  <a:schemeClr val="accent5"/>
                </a:solidFill>
                <a:latin typeface="Museo Sans 700" panose="02000000000000000000" pitchFamily="50" charset="0"/>
              </a:rPr>
              <a:t>    Sustainable</a:t>
            </a:r>
          </a:p>
          <a:p>
            <a:pPr>
              <a:spcBef>
                <a:spcPts val="600"/>
              </a:spcBef>
            </a:pPr>
            <a:r>
              <a:rPr lang="en-US" sz="1600" dirty="0">
                <a:solidFill>
                  <a:schemeClr val="tx1"/>
                </a:solidFill>
                <a:latin typeface="Museo Sans Cond 300" panose="02000000000000000000" pitchFamily="50" charset="0"/>
              </a:rPr>
              <a:t>Sustainable products fit in the market context, are profitable, and are scalable to serve clients in the long run.</a:t>
            </a:r>
          </a:p>
          <a:p>
            <a:pPr>
              <a:spcBef>
                <a:spcPts val="600"/>
              </a:spcBef>
            </a:pPr>
            <a:endParaRPr lang="en-US" sz="400" dirty="0">
              <a:solidFill>
                <a:schemeClr val="tx1"/>
              </a:solidFill>
              <a:latin typeface="Museo Sans Cond 300" panose="02000000000000000000" pitchFamily="50" charset="0"/>
            </a:endParaRPr>
          </a:p>
          <a:p>
            <a:pPr>
              <a:spcBef>
                <a:spcPts val="600"/>
              </a:spcBef>
            </a:pPr>
            <a:endParaRPr lang="en-US" i="1" dirty="0">
              <a:solidFill>
                <a:schemeClr val="tx1"/>
              </a:solidFill>
              <a:latin typeface="Museo Sans Cond 300" panose="02000000000000000000" pitchFamily="50" charset="0"/>
            </a:endParaRPr>
          </a:p>
        </p:txBody>
      </p:sp>
      <p:pic>
        <p:nvPicPr>
          <p:cNvPr id="15" name="Picture 14">
            <a:extLst>
              <a:ext uri="{FF2B5EF4-FFF2-40B4-BE49-F238E27FC236}">
                <a16:creationId xmlns:a16="http://schemas.microsoft.com/office/drawing/2014/main" id="{84F635E7-5D84-4A70-9865-165C43E57C6A}"/>
              </a:ext>
            </a:extLst>
          </p:cNvPr>
          <p:cNvPicPr>
            <a:picLocks noChangeAspect="1"/>
          </p:cNvPicPr>
          <p:nvPr/>
        </p:nvPicPr>
        <p:blipFill>
          <a:blip r:embed="rId7"/>
          <a:stretch>
            <a:fillRect/>
          </a:stretch>
        </p:blipFill>
        <p:spPr>
          <a:xfrm>
            <a:off x="4792816" y="4460441"/>
            <a:ext cx="512524" cy="548640"/>
          </a:xfrm>
          <a:prstGeom prst="ellipse">
            <a:avLst/>
          </a:prstGeom>
          <a:ln>
            <a:noFill/>
          </a:ln>
          <a:effectLst/>
        </p:spPr>
      </p:pic>
    </p:spTree>
    <p:extLst>
      <p:ext uri="{BB962C8B-B14F-4D97-AF65-F5344CB8AC3E}">
        <p14:creationId xmlns:p14="http://schemas.microsoft.com/office/powerpoint/2010/main" val="41998652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0AC125-ADEB-40EF-AAE1-F945E7014860}"/>
              </a:ext>
            </a:extLst>
          </p:cNvPr>
          <p:cNvSpPr>
            <a:spLocks noGrp="1"/>
          </p:cNvSpPr>
          <p:nvPr>
            <p:ph type="title"/>
          </p:nvPr>
        </p:nvSpPr>
        <p:spPr>
          <a:xfrm>
            <a:off x="213361" y="533400"/>
            <a:ext cx="8930640" cy="431800"/>
          </a:xfrm>
        </p:spPr>
        <p:txBody>
          <a:bodyPr>
            <a:noAutofit/>
          </a:bodyPr>
          <a:lstStyle/>
          <a:p>
            <a:r>
              <a:rPr lang="en-US" sz="2800" dirty="0">
                <a:solidFill>
                  <a:schemeClr val="accent5"/>
                </a:solidFill>
                <a:latin typeface="Museo Sans Cond 500" panose="02000000000000000000" pitchFamily="50" charset="0"/>
              </a:rPr>
              <a:t>Questions to consider when designing products and services</a:t>
            </a:r>
          </a:p>
        </p:txBody>
      </p:sp>
      <p:sp>
        <p:nvSpPr>
          <p:cNvPr id="4" name="TextBox 3">
            <a:extLst>
              <a:ext uri="{FF2B5EF4-FFF2-40B4-BE49-F238E27FC236}">
                <a16:creationId xmlns:a16="http://schemas.microsoft.com/office/drawing/2014/main" id="{CCA20FCE-4902-4462-ADE8-A09DF1198B06}"/>
              </a:ext>
            </a:extLst>
          </p:cNvPr>
          <p:cNvSpPr txBox="1"/>
          <p:nvPr/>
        </p:nvSpPr>
        <p:spPr>
          <a:xfrm>
            <a:off x="565531" y="1277342"/>
            <a:ext cx="4394095" cy="3393237"/>
          </a:xfrm>
          <a:prstGeom prst="rect">
            <a:avLst/>
          </a:prstGeom>
          <a:solidFill>
            <a:srgbClr val="F9ECD4">
              <a:alpha val="40000"/>
            </a:srgbClr>
          </a:solidFill>
          <a:ln>
            <a:noFill/>
          </a:ln>
        </p:spPr>
        <p:style>
          <a:lnRef idx="2">
            <a:schemeClr val="accent5"/>
          </a:lnRef>
          <a:fillRef idx="1">
            <a:schemeClr val="lt1"/>
          </a:fillRef>
          <a:effectRef idx="0">
            <a:schemeClr val="accent5"/>
          </a:effectRef>
          <a:fontRef idx="minor">
            <a:schemeClr val="dk1"/>
          </a:fontRef>
        </p:style>
        <p:txBody>
          <a:bodyPr wrap="square" rtlCol="0">
            <a:spAutoFit/>
          </a:bodyPr>
          <a:lstStyle/>
          <a:p>
            <a:r>
              <a:rPr lang="en-US" sz="2500" dirty="0">
                <a:solidFill>
                  <a:schemeClr val="accent5"/>
                </a:solidFill>
                <a:latin typeface="Museo Sans Cond 500" panose="02000000000000000000" pitchFamily="50" charset="0"/>
              </a:rPr>
              <a:t>     C</a:t>
            </a:r>
            <a:r>
              <a:rPr lang="en-US" sz="2500" dirty="0">
                <a:solidFill>
                  <a:schemeClr val="accent5"/>
                </a:solidFill>
                <a:latin typeface="Museo Sans 700" panose="02000000000000000000" pitchFamily="50" charset="0"/>
              </a:rPr>
              <a:t>lient-focused</a:t>
            </a:r>
          </a:p>
          <a:p>
            <a:pPr marL="285750" indent="-285750">
              <a:spcBef>
                <a:spcPts val="600"/>
              </a:spcBef>
              <a:buFont typeface="Arial" panose="020B0604020202020204" pitchFamily="34" charset="0"/>
              <a:buChar char="•"/>
            </a:pPr>
            <a:r>
              <a:rPr lang="en-US" sz="1450" dirty="0">
                <a:solidFill>
                  <a:schemeClr val="tx1"/>
                </a:solidFill>
                <a:latin typeface="Museo Sans Cond 300" panose="02000000000000000000" pitchFamily="50" charset="0"/>
              </a:rPr>
              <a:t>Who is this product designed for?  </a:t>
            </a:r>
          </a:p>
          <a:p>
            <a:pPr marL="285750" indent="-285750">
              <a:spcBef>
                <a:spcPts val="600"/>
              </a:spcBef>
              <a:buFont typeface="Arial" panose="020B0604020202020204" pitchFamily="34" charset="0"/>
              <a:buChar char="•"/>
            </a:pPr>
            <a:r>
              <a:rPr lang="en-US" sz="1450" dirty="0">
                <a:solidFill>
                  <a:schemeClr val="tx1"/>
                </a:solidFill>
                <a:latin typeface="Museo Sans Cond 300" panose="02000000000000000000" pitchFamily="50" charset="0"/>
              </a:rPr>
              <a:t>What are the potential clients’ needs, desires, educational background, and existing product/service options?</a:t>
            </a:r>
          </a:p>
          <a:p>
            <a:pPr marL="285750" indent="-285750">
              <a:spcBef>
                <a:spcPts val="600"/>
              </a:spcBef>
              <a:buFont typeface="Arial" panose="020B0604020202020204" pitchFamily="34" charset="0"/>
              <a:buChar char="•"/>
            </a:pPr>
            <a:r>
              <a:rPr lang="en-US" sz="1450" dirty="0">
                <a:solidFill>
                  <a:schemeClr val="tx1"/>
                </a:solidFill>
                <a:latin typeface="Museo Sans Cond 300" panose="02000000000000000000" pitchFamily="50" charset="0"/>
              </a:rPr>
              <a:t>How will this product meet the needs and desires of these potential clients?</a:t>
            </a:r>
          </a:p>
          <a:p>
            <a:pPr marL="285750" indent="-285750">
              <a:spcBef>
                <a:spcPts val="600"/>
              </a:spcBef>
              <a:buFont typeface="Arial" panose="020B0604020202020204" pitchFamily="34" charset="0"/>
              <a:buChar char="•"/>
            </a:pPr>
            <a:r>
              <a:rPr lang="en-US" sz="1450" dirty="0">
                <a:solidFill>
                  <a:schemeClr val="tx1"/>
                </a:solidFill>
                <a:latin typeface="Museo Sans Cond 300" panose="02000000000000000000" pitchFamily="50" charset="0"/>
              </a:rPr>
              <a:t>What are the important moments in life for these clients that we can come alongside (for impact in all domains)?</a:t>
            </a:r>
          </a:p>
          <a:p>
            <a:pPr marL="285750" indent="-285750">
              <a:spcBef>
                <a:spcPts val="600"/>
              </a:spcBef>
              <a:buFont typeface="Arial" panose="020B0604020202020204" pitchFamily="34" charset="0"/>
              <a:buChar char="•"/>
            </a:pPr>
            <a:r>
              <a:rPr lang="en-US" sz="1450" dirty="0">
                <a:solidFill>
                  <a:schemeClr val="tx1"/>
                </a:solidFill>
                <a:latin typeface="Museo Sans Cond 300" panose="02000000000000000000" pitchFamily="50" charset="0"/>
              </a:rPr>
              <a:t>How will this product honor client’s time?</a:t>
            </a:r>
          </a:p>
          <a:p>
            <a:pPr marL="285750" indent="-285750">
              <a:spcBef>
                <a:spcPts val="600"/>
              </a:spcBef>
              <a:buFont typeface="Arial" panose="020B0604020202020204" pitchFamily="34" charset="0"/>
              <a:buChar char="•"/>
            </a:pPr>
            <a:r>
              <a:rPr lang="en-US" sz="1450" dirty="0">
                <a:solidFill>
                  <a:schemeClr val="tx1"/>
                </a:solidFill>
                <a:latin typeface="Museo Sans Cond 300" panose="02000000000000000000" pitchFamily="50" charset="0"/>
              </a:rPr>
              <a:t>Which of the </a:t>
            </a:r>
            <a:r>
              <a:rPr lang="en-US" sz="1450" dirty="0">
                <a:solidFill>
                  <a:schemeClr val="tx1"/>
                </a:solidFill>
                <a:latin typeface="Museo Sans Cond 300" panose="02000000000000000000" pitchFamily="50" charset="0"/>
                <a:hlinkClick r:id="rId2" action="ppaction://hlinksldjump"/>
              </a:rPr>
              <a:t>client protection principles </a:t>
            </a:r>
            <a:r>
              <a:rPr lang="en-US" sz="1450" dirty="0">
                <a:solidFill>
                  <a:schemeClr val="tx1"/>
                </a:solidFill>
                <a:latin typeface="Museo Sans Cond 300" panose="02000000000000000000" pitchFamily="50" charset="0"/>
              </a:rPr>
              <a:t>might be challenging to uphold as we implement this product?  How will we mitigate this risk? </a:t>
            </a:r>
          </a:p>
        </p:txBody>
      </p:sp>
      <p:sp>
        <p:nvSpPr>
          <p:cNvPr id="7" name="TextBox 6">
            <a:extLst>
              <a:ext uri="{FF2B5EF4-FFF2-40B4-BE49-F238E27FC236}">
                <a16:creationId xmlns:a16="http://schemas.microsoft.com/office/drawing/2014/main" id="{997DB43F-7976-4BD8-BDA1-F8C19919623A}"/>
              </a:ext>
            </a:extLst>
          </p:cNvPr>
          <p:cNvSpPr txBox="1"/>
          <p:nvPr/>
        </p:nvSpPr>
        <p:spPr>
          <a:xfrm>
            <a:off x="5346903" y="1282484"/>
            <a:ext cx="3484930" cy="3239348"/>
          </a:xfrm>
          <a:prstGeom prst="rect">
            <a:avLst/>
          </a:prstGeom>
          <a:solidFill>
            <a:srgbClr val="F9ECD4">
              <a:alpha val="40000"/>
            </a:srgbClr>
          </a:solidFill>
          <a:ln>
            <a:noFill/>
          </a:ln>
        </p:spPr>
        <p:style>
          <a:lnRef idx="2">
            <a:schemeClr val="accent5"/>
          </a:lnRef>
          <a:fillRef idx="1">
            <a:schemeClr val="lt1"/>
          </a:fillRef>
          <a:effectRef idx="0">
            <a:schemeClr val="accent5"/>
          </a:effectRef>
          <a:fontRef idx="minor">
            <a:schemeClr val="dk1"/>
          </a:fontRef>
        </p:style>
        <p:txBody>
          <a:bodyPr wrap="square" rtlCol="0">
            <a:spAutoFit/>
          </a:bodyPr>
          <a:lstStyle/>
          <a:p>
            <a:r>
              <a:rPr lang="en-US" sz="2500" dirty="0">
                <a:solidFill>
                  <a:schemeClr val="accent5"/>
                </a:solidFill>
                <a:latin typeface="Museo Sans 700" panose="02000000000000000000" pitchFamily="50" charset="0"/>
              </a:rPr>
              <a:t>    Christ-centered</a:t>
            </a:r>
          </a:p>
          <a:p>
            <a:pPr marL="285750" indent="-285750">
              <a:spcBef>
                <a:spcPts val="600"/>
              </a:spcBef>
              <a:buFont typeface="Arial" panose="020B0604020202020204" pitchFamily="34" charset="0"/>
              <a:buChar char="•"/>
            </a:pPr>
            <a:r>
              <a:rPr lang="en-US" sz="1450" dirty="0">
                <a:solidFill>
                  <a:schemeClr val="tx1"/>
                </a:solidFill>
                <a:latin typeface="Museo Sans Cond 300" panose="02000000000000000000" pitchFamily="50" charset="0"/>
              </a:rPr>
              <a:t>What are the potential clients’ religious background, context, and needs?</a:t>
            </a:r>
          </a:p>
          <a:p>
            <a:pPr marL="285750" indent="-285750">
              <a:spcBef>
                <a:spcPts val="600"/>
              </a:spcBef>
              <a:buFont typeface="Arial" panose="020B0604020202020204" pitchFamily="34" charset="0"/>
              <a:buChar char="•"/>
            </a:pPr>
            <a:r>
              <a:rPr lang="en-US" sz="1450" dirty="0">
                <a:solidFill>
                  <a:schemeClr val="tx1"/>
                </a:solidFill>
                <a:latin typeface="Museo Sans Cond 300" panose="02000000000000000000" pitchFamily="50" charset="0"/>
              </a:rPr>
              <a:t>What opportunities are there for clients to encounter Christ and His Kingdom through this product?</a:t>
            </a:r>
          </a:p>
          <a:p>
            <a:pPr marL="285750" indent="-285750">
              <a:spcBef>
                <a:spcPts val="600"/>
              </a:spcBef>
              <a:buFont typeface="Arial" panose="020B0604020202020204" pitchFamily="34" charset="0"/>
              <a:buChar char="•"/>
            </a:pPr>
            <a:r>
              <a:rPr lang="en-US" sz="1450" dirty="0">
                <a:solidFill>
                  <a:schemeClr val="tx1"/>
                </a:solidFill>
                <a:latin typeface="Museo Sans Cond 300" panose="02000000000000000000" pitchFamily="50" charset="0"/>
              </a:rPr>
              <a:t>What opportunities do we have to invite clients to engage in the </a:t>
            </a:r>
            <a:r>
              <a:rPr lang="en-US" sz="1450" dirty="0">
                <a:solidFill>
                  <a:schemeClr val="tx1"/>
                </a:solidFill>
                <a:latin typeface="Museo Sans Cond 300" panose="02000000000000000000" pitchFamily="50" charset="0"/>
                <a:hlinkClick r:id="rId3" action="ppaction://hlinksldjump"/>
              </a:rPr>
              <a:t>client spiritual transformation journey </a:t>
            </a:r>
            <a:r>
              <a:rPr lang="en-US" sz="1450" dirty="0">
                <a:solidFill>
                  <a:schemeClr val="tx1"/>
                </a:solidFill>
                <a:latin typeface="Museo Sans Cond 300" panose="02000000000000000000" pitchFamily="50" charset="0"/>
              </a:rPr>
              <a:t>at our organization?</a:t>
            </a:r>
          </a:p>
          <a:p>
            <a:pPr marL="285750" indent="-285750">
              <a:spcBef>
                <a:spcPts val="600"/>
              </a:spcBef>
              <a:buFont typeface="Arial" panose="020B0604020202020204" pitchFamily="34" charset="0"/>
              <a:buChar char="•"/>
            </a:pPr>
            <a:r>
              <a:rPr lang="en-US" sz="1450" dirty="0">
                <a:solidFill>
                  <a:schemeClr val="tx1"/>
                </a:solidFill>
                <a:latin typeface="Museo Sans Cond 300" panose="02000000000000000000" pitchFamily="50" charset="0"/>
              </a:rPr>
              <a:t>What is the SI strategy, and how has it been adapted to fit the religious background, context, and needs of the clients?  </a:t>
            </a:r>
          </a:p>
        </p:txBody>
      </p:sp>
      <p:sp>
        <p:nvSpPr>
          <p:cNvPr id="8" name="TextBox 7">
            <a:extLst>
              <a:ext uri="{FF2B5EF4-FFF2-40B4-BE49-F238E27FC236}">
                <a16:creationId xmlns:a16="http://schemas.microsoft.com/office/drawing/2014/main" id="{AFED9CCB-8970-4E76-B816-B0349FC2B6D4}"/>
              </a:ext>
            </a:extLst>
          </p:cNvPr>
          <p:cNvSpPr txBox="1"/>
          <p:nvPr/>
        </p:nvSpPr>
        <p:spPr>
          <a:xfrm>
            <a:off x="565531" y="5131501"/>
            <a:ext cx="4394095" cy="1523494"/>
          </a:xfrm>
          <a:prstGeom prst="rect">
            <a:avLst/>
          </a:prstGeom>
          <a:solidFill>
            <a:srgbClr val="F9ECD4">
              <a:alpha val="40000"/>
            </a:srgbClr>
          </a:solidFill>
          <a:ln>
            <a:noFill/>
          </a:ln>
        </p:spPr>
        <p:style>
          <a:lnRef idx="2">
            <a:schemeClr val="accent5"/>
          </a:lnRef>
          <a:fillRef idx="1">
            <a:schemeClr val="lt1"/>
          </a:fillRef>
          <a:effectRef idx="0">
            <a:schemeClr val="accent5"/>
          </a:effectRef>
          <a:fontRef idx="minor">
            <a:schemeClr val="dk1"/>
          </a:fontRef>
        </p:style>
        <p:txBody>
          <a:bodyPr wrap="square" rtlCol="0">
            <a:spAutoFit/>
          </a:bodyPr>
          <a:lstStyle/>
          <a:p>
            <a:r>
              <a:rPr lang="en-US" sz="2500" dirty="0">
                <a:solidFill>
                  <a:schemeClr val="accent5"/>
                </a:solidFill>
                <a:latin typeface="Museo Sans 700" panose="02000000000000000000" pitchFamily="50" charset="0"/>
              </a:rPr>
              <a:t>    Missionally-aligned</a:t>
            </a:r>
          </a:p>
          <a:p>
            <a:pPr marL="285750" indent="-285750">
              <a:spcBef>
                <a:spcPts val="600"/>
              </a:spcBef>
              <a:buFont typeface="Arial" panose="020B0604020202020204" pitchFamily="34" charset="0"/>
              <a:buChar char="•"/>
            </a:pPr>
            <a:r>
              <a:rPr lang="en-US" sz="1450" dirty="0">
                <a:solidFill>
                  <a:schemeClr val="tx1"/>
                </a:solidFill>
                <a:latin typeface="Museo Sans Cond 300" panose="02000000000000000000" pitchFamily="50" charset="0"/>
              </a:rPr>
              <a:t>How is this product designed to contribute to holistic impact (spiritual, material, personal, social) in clients’ lives?</a:t>
            </a:r>
          </a:p>
          <a:p>
            <a:pPr marL="285750" indent="-285750">
              <a:spcBef>
                <a:spcPts val="600"/>
              </a:spcBef>
              <a:buFont typeface="Arial" panose="020B0604020202020204" pitchFamily="34" charset="0"/>
              <a:buChar char="•"/>
            </a:pPr>
            <a:r>
              <a:rPr lang="en-US" sz="1450" dirty="0">
                <a:solidFill>
                  <a:schemeClr val="tx1"/>
                </a:solidFill>
                <a:latin typeface="Museo Sans Cond 300" panose="02000000000000000000" pitchFamily="50" charset="0"/>
              </a:rPr>
              <a:t>How does this product serve clients in HOPE’s target market, particularly </a:t>
            </a:r>
            <a:r>
              <a:rPr lang="en-US" sz="1450" dirty="0">
                <a:solidFill>
                  <a:schemeClr val="tx1"/>
                </a:solidFill>
                <a:latin typeface="Museo Sans Cond 300" panose="02000000000000000000" pitchFamily="50" charset="0"/>
                <a:hlinkClick r:id="rId4"/>
              </a:rPr>
              <a:t>frontier populations</a:t>
            </a:r>
            <a:r>
              <a:rPr lang="en-US" sz="1450" dirty="0">
                <a:solidFill>
                  <a:schemeClr val="tx1"/>
                </a:solidFill>
                <a:latin typeface="Museo Sans Cond 300" panose="02000000000000000000" pitchFamily="50" charset="0"/>
              </a:rPr>
              <a:t>?</a:t>
            </a:r>
          </a:p>
        </p:txBody>
      </p:sp>
      <p:sp>
        <p:nvSpPr>
          <p:cNvPr id="9" name="TextBox 8">
            <a:extLst>
              <a:ext uri="{FF2B5EF4-FFF2-40B4-BE49-F238E27FC236}">
                <a16:creationId xmlns:a16="http://schemas.microsoft.com/office/drawing/2014/main" id="{9B416AF7-381D-470B-A74E-369BBA56B71B}"/>
              </a:ext>
            </a:extLst>
          </p:cNvPr>
          <p:cNvSpPr txBox="1"/>
          <p:nvPr/>
        </p:nvSpPr>
        <p:spPr>
          <a:xfrm>
            <a:off x="5481256" y="4871402"/>
            <a:ext cx="3350577" cy="1823576"/>
          </a:xfrm>
          <a:prstGeom prst="rect">
            <a:avLst/>
          </a:prstGeom>
          <a:solidFill>
            <a:srgbClr val="F9ECD4">
              <a:alpha val="40000"/>
            </a:srgbClr>
          </a:solidFill>
          <a:ln>
            <a:noFill/>
          </a:ln>
        </p:spPr>
        <p:style>
          <a:lnRef idx="2">
            <a:schemeClr val="accent5"/>
          </a:lnRef>
          <a:fillRef idx="1">
            <a:schemeClr val="lt1"/>
          </a:fillRef>
          <a:effectRef idx="0">
            <a:schemeClr val="accent5"/>
          </a:effectRef>
          <a:fontRef idx="minor">
            <a:schemeClr val="dk1"/>
          </a:fontRef>
        </p:style>
        <p:txBody>
          <a:bodyPr wrap="square" rtlCol="0">
            <a:spAutoFit/>
          </a:bodyPr>
          <a:lstStyle/>
          <a:p>
            <a:r>
              <a:rPr lang="en-US" sz="2500" dirty="0">
                <a:solidFill>
                  <a:schemeClr val="accent5"/>
                </a:solidFill>
                <a:latin typeface="Museo Sans 700" panose="02000000000000000000" pitchFamily="50" charset="0"/>
              </a:rPr>
              <a:t>    Sustainable</a:t>
            </a:r>
          </a:p>
          <a:p>
            <a:pPr marL="285750" indent="-285750">
              <a:spcBef>
                <a:spcPts val="600"/>
              </a:spcBef>
              <a:buFont typeface="Arial" panose="020B0604020202020204" pitchFamily="34" charset="0"/>
              <a:buChar char="•"/>
            </a:pPr>
            <a:r>
              <a:rPr lang="en-US" sz="1450" dirty="0">
                <a:solidFill>
                  <a:schemeClr val="tx1"/>
                </a:solidFill>
                <a:latin typeface="Museo Sans Cond 300" panose="02000000000000000000" pitchFamily="50" charset="0"/>
              </a:rPr>
              <a:t>What is the market opportunity for this product? </a:t>
            </a:r>
          </a:p>
          <a:p>
            <a:pPr marL="285750" indent="-285750">
              <a:spcBef>
                <a:spcPts val="600"/>
              </a:spcBef>
              <a:buFont typeface="Arial" panose="020B0604020202020204" pitchFamily="34" charset="0"/>
              <a:buChar char="•"/>
            </a:pPr>
            <a:r>
              <a:rPr lang="en-US" sz="1450" dirty="0">
                <a:solidFill>
                  <a:schemeClr val="tx1"/>
                </a:solidFill>
                <a:latin typeface="Museo Sans Cond 300" panose="02000000000000000000" pitchFamily="50" charset="0"/>
              </a:rPr>
              <a:t>How will this product be profitable/sustainable?</a:t>
            </a:r>
          </a:p>
          <a:p>
            <a:pPr marL="285750" indent="-285750">
              <a:spcBef>
                <a:spcPts val="600"/>
              </a:spcBef>
              <a:buFont typeface="Arial" panose="020B0604020202020204" pitchFamily="34" charset="0"/>
              <a:buChar char="•"/>
            </a:pPr>
            <a:r>
              <a:rPr lang="en-US" sz="1450" dirty="0">
                <a:solidFill>
                  <a:schemeClr val="tx1"/>
                </a:solidFill>
                <a:latin typeface="Museo Sans Cond 300" panose="02000000000000000000" pitchFamily="50" charset="0"/>
              </a:rPr>
              <a:t>How will this product be scaled?</a:t>
            </a:r>
          </a:p>
        </p:txBody>
      </p:sp>
      <p:pic>
        <p:nvPicPr>
          <p:cNvPr id="10" name="Picture 9">
            <a:extLst>
              <a:ext uri="{FF2B5EF4-FFF2-40B4-BE49-F238E27FC236}">
                <a16:creationId xmlns:a16="http://schemas.microsoft.com/office/drawing/2014/main" id="{B7E73DB4-7C27-4724-8C4F-C5D49D164815}"/>
              </a:ext>
            </a:extLst>
          </p:cNvPr>
          <p:cNvPicPr>
            <a:picLocks noChangeAspect="1"/>
          </p:cNvPicPr>
          <p:nvPr/>
        </p:nvPicPr>
        <p:blipFill>
          <a:blip r:embed="rId5"/>
          <a:stretch>
            <a:fillRect/>
          </a:stretch>
        </p:blipFill>
        <p:spPr>
          <a:xfrm>
            <a:off x="343697" y="4930002"/>
            <a:ext cx="548640" cy="548640"/>
          </a:xfrm>
          <a:prstGeom prst="ellipse">
            <a:avLst/>
          </a:prstGeom>
          <a:ln>
            <a:noFill/>
          </a:ln>
          <a:effectLst/>
        </p:spPr>
      </p:pic>
      <p:pic>
        <p:nvPicPr>
          <p:cNvPr id="11" name="Picture 10">
            <a:extLst>
              <a:ext uri="{FF2B5EF4-FFF2-40B4-BE49-F238E27FC236}">
                <a16:creationId xmlns:a16="http://schemas.microsoft.com/office/drawing/2014/main" id="{BC97BDCF-1065-4159-A98A-D63B072257B5}"/>
              </a:ext>
            </a:extLst>
          </p:cNvPr>
          <p:cNvPicPr preferRelativeResize="0">
            <a:picLocks noChangeAspect="1"/>
          </p:cNvPicPr>
          <p:nvPr/>
        </p:nvPicPr>
        <p:blipFill>
          <a:blip r:embed="rId6"/>
          <a:stretch>
            <a:fillRect/>
          </a:stretch>
        </p:blipFill>
        <p:spPr>
          <a:xfrm>
            <a:off x="312167" y="1129311"/>
            <a:ext cx="548640" cy="548640"/>
          </a:xfrm>
          <a:prstGeom prst="ellipse">
            <a:avLst/>
          </a:prstGeom>
          <a:ln>
            <a:noFill/>
          </a:ln>
          <a:effectLst/>
        </p:spPr>
      </p:pic>
      <p:pic>
        <p:nvPicPr>
          <p:cNvPr id="12" name="Picture 11">
            <a:extLst>
              <a:ext uri="{FF2B5EF4-FFF2-40B4-BE49-F238E27FC236}">
                <a16:creationId xmlns:a16="http://schemas.microsoft.com/office/drawing/2014/main" id="{E061E140-BC34-4187-ABB2-AA4AB3BDFDEB}"/>
              </a:ext>
            </a:extLst>
          </p:cNvPr>
          <p:cNvPicPr>
            <a:picLocks noChangeAspect="1"/>
          </p:cNvPicPr>
          <p:nvPr/>
        </p:nvPicPr>
        <p:blipFill>
          <a:blip r:embed="rId7"/>
          <a:stretch>
            <a:fillRect/>
          </a:stretch>
        </p:blipFill>
        <p:spPr>
          <a:xfrm>
            <a:off x="5072583" y="1074810"/>
            <a:ext cx="548640" cy="548640"/>
          </a:xfrm>
          <a:prstGeom prst="ellipse">
            <a:avLst/>
          </a:prstGeom>
          <a:ln>
            <a:noFill/>
          </a:ln>
          <a:effectLst/>
        </p:spPr>
      </p:pic>
      <p:pic>
        <p:nvPicPr>
          <p:cNvPr id="14" name="Picture 13">
            <a:extLst>
              <a:ext uri="{FF2B5EF4-FFF2-40B4-BE49-F238E27FC236}">
                <a16:creationId xmlns:a16="http://schemas.microsoft.com/office/drawing/2014/main" id="{13EE70FE-2EF4-40B0-B92B-14D715313F2E}"/>
              </a:ext>
            </a:extLst>
          </p:cNvPr>
          <p:cNvPicPr>
            <a:picLocks noChangeAspect="1"/>
          </p:cNvPicPr>
          <p:nvPr/>
        </p:nvPicPr>
        <p:blipFill>
          <a:blip r:embed="rId8"/>
          <a:stretch>
            <a:fillRect/>
          </a:stretch>
        </p:blipFill>
        <p:spPr>
          <a:xfrm>
            <a:off x="5152096" y="4712031"/>
            <a:ext cx="548640" cy="548640"/>
          </a:xfrm>
          <a:prstGeom prst="ellipse">
            <a:avLst/>
          </a:prstGeom>
          <a:ln>
            <a:noFill/>
          </a:ln>
          <a:effectLst/>
        </p:spPr>
      </p:pic>
    </p:spTree>
    <p:extLst>
      <p:ext uri="{BB962C8B-B14F-4D97-AF65-F5344CB8AC3E}">
        <p14:creationId xmlns:p14="http://schemas.microsoft.com/office/powerpoint/2010/main" val="3298131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EB192AE-6511-4764-9F77-A5D680605C36}"/>
              </a:ext>
            </a:extLst>
          </p:cNvPr>
          <p:cNvSpPr>
            <a:spLocks noGrp="1"/>
          </p:cNvSpPr>
          <p:nvPr>
            <p:ph type="title"/>
          </p:nvPr>
        </p:nvSpPr>
        <p:spPr/>
        <p:txBody>
          <a:bodyPr/>
          <a:lstStyle/>
          <a:p>
            <a:r>
              <a:rPr lang="en-US" dirty="0"/>
              <a:t>DESIGN QUESTIONS</a:t>
            </a:r>
          </a:p>
        </p:txBody>
      </p:sp>
      <p:sp>
        <p:nvSpPr>
          <p:cNvPr id="5" name="Text Placeholder 4">
            <a:extLst>
              <a:ext uri="{FF2B5EF4-FFF2-40B4-BE49-F238E27FC236}">
                <a16:creationId xmlns:a16="http://schemas.microsoft.com/office/drawing/2014/main" id="{622375FB-EF69-4A4C-9A59-0289BF0C2BBB}"/>
              </a:ext>
            </a:extLst>
          </p:cNvPr>
          <p:cNvSpPr>
            <a:spLocks noGrp="1"/>
          </p:cNvSpPr>
          <p:nvPr>
            <p:ph type="body" idx="1"/>
          </p:nvPr>
        </p:nvSpPr>
        <p:spPr/>
        <p:txBody>
          <a:bodyPr>
            <a:normAutofit/>
          </a:bodyPr>
          <a:lstStyle/>
          <a:p>
            <a:r>
              <a:rPr lang="en-US" sz="2200" dirty="0"/>
              <a:t>The following slides take the “questions to consider when designing products and services” from the previous slides and recommend </a:t>
            </a:r>
            <a:r>
              <a:rPr lang="en-US" sz="2200" b="1" dirty="0"/>
              <a:t>when</a:t>
            </a:r>
            <a:r>
              <a:rPr lang="en-US" sz="2200" dirty="0"/>
              <a:t> in the design process to focus on particular questions. </a:t>
            </a:r>
          </a:p>
        </p:txBody>
      </p:sp>
    </p:spTree>
    <p:extLst>
      <p:ext uri="{BB962C8B-B14F-4D97-AF65-F5344CB8AC3E}">
        <p14:creationId xmlns:p14="http://schemas.microsoft.com/office/powerpoint/2010/main" val="1506890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5B421-FC93-4285-9B8B-902B6AD01805}"/>
              </a:ext>
            </a:extLst>
          </p:cNvPr>
          <p:cNvSpPr>
            <a:spLocks noGrp="1"/>
          </p:cNvSpPr>
          <p:nvPr>
            <p:ph type="title"/>
          </p:nvPr>
        </p:nvSpPr>
        <p:spPr/>
        <p:txBody>
          <a:bodyPr>
            <a:noAutofit/>
          </a:bodyPr>
          <a:lstStyle/>
          <a:p>
            <a:r>
              <a:rPr lang="en-US" sz="2800" dirty="0">
                <a:solidFill>
                  <a:schemeClr val="accent1"/>
                </a:solidFill>
                <a:latin typeface="Museo Sans Cond 500" panose="02000000000000000000" pitchFamily="50" charset="0"/>
              </a:rPr>
              <a:t>Understand clients at the </a:t>
            </a:r>
            <a:r>
              <a:rPr lang="en-US" sz="2800" dirty="0">
                <a:solidFill>
                  <a:schemeClr val="accent5"/>
                </a:solidFill>
                <a:latin typeface="Museo Sans Cond 500" panose="02000000000000000000" pitchFamily="50" charset="0"/>
              </a:rPr>
              <a:t>beginning</a:t>
            </a:r>
            <a:r>
              <a:rPr lang="en-US" sz="2800" dirty="0">
                <a:solidFill>
                  <a:schemeClr val="accent1"/>
                </a:solidFill>
                <a:latin typeface="Museo Sans Cond 500" panose="02000000000000000000" pitchFamily="50" charset="0"/>
              </a:rPr>
              <a:t> of the design process:</a:t>
            </a:r>
            <a:endParaRPr lang="en-US" sz="2800" dirty="0"/>
          </a:p>
        </p:txBody>
      </p:sp>
      <p:sp>
        <p:nvSpPr>
          <p:cNvPr id="3" name="Content Placeholder 2">
            <a:extLst>
              <a:ext uri="{FF2B5EF4-FFF2-40B4-BE49-F238E27FC236}">
                <a16:creationId xmlns:a16="http://schemas.microsoft.com/office/drawing/2014/main" id="{B7F9C8F5-CB4A-4CF7-A08B-965450F968C2}"/>
              </a:ext>
            </a:extLst>
          </p:cNvPr>
          <p:cNvSpPr>
            <a:spLocks noGrp="1"/>
          </p:cNvSpPr>
          <p:nvPr>
            <p:ph idx="1"/>
          </p:nvPr>
        </p:nvSpPr>
        <p:spPr/>
        <p:txBody>
          <a:bodyPr>
            <a:normAutofit/>
          </a:bodyPr>
          <a:lstStyle/>
          <a:p>
            <a:pPr marL="285750" indent="-285750">
              <a:spcBef>
                <a:spcPts val="1800"/>
              </a:spcBef>
            </a:pPr>
            <a:r>
              <a:rPr lang="en-US" sz="2000" dirty="0">
                <a:latin typeface="Museo Sans Cond 300" panose="02000000000000000000" pitchFamily="50" charset="0"/>
              </a:rPr>
              <a:t>Who is this product designed for?  </a:t>
            </a:r>
          </a:p>
          <a:p>
            <a:pPr marL="285750" indent="-285750">
              <a:spcBef>
                <a:spcPts val="1800"/>
              </a:spcBef>
            </a:pPr>
            <a:r>
              <a:rPr lang="en-US" sz="2000" dirty="0">
                <a:latin typeface="Museo Sans Cond 300" panose="02000000000000000000" pitchFamily="50" charset="0"/>
              </a:rPr>
              <a:t>How does this product serve clients in HOPE’s target market, particularly </a:t>
            </a:r>
            <a:r>
              <a:rPr lang="en-US" sz="2000" dirty="0">
                <a:latin typeface="Museo Sans Cond 300" panose="02000000000000000000" pitchFamily="50" charset="0"/>
                <a:hlinkClick r:id="rId2"/>
              </a:rPr>
              <a:t>frontier populations</a:t>
            </a:r>
            <a:r>
              <a:rPr lang="en-US" sz="2000" dirty="0">
                <a:latin typeface="Museo Sans Cond 300" panose="02000000000000000000" pitchFamily="50" charset="0"/>
              </a:rPr>
              <a:t>?</a:t>
            </a:r>
          </a:p>
          <a:p>
            <a:pPr marL="285750" indent="-285750">
              <a:spcBef>
                <a:spcPts val="1800"/>
              </a:spcBef>
            </a:pPr>
            <a:r>
              <a:rPr lang="en-US" sz="2000" dirty="0">
                <a:latin typeface="Museo Sans Cond 300" panose="02000000000000000000" pitchFamily="50" charset="0"/>
              </a:rPr>
              <a:t>What are the potential clients’ needs, desires, educational background, and existing product/service options?</a:t>
            </a:r>
          </a:p>
          <a:p>
            <a:pPr marL="285750" indent="-285750">
              <a:spcBef>
                <a:spcPts val="1800"/>
              </a:spcBef>
            </a:pPr>
            <a:r>
              <a:rPr lang="en-US" sz="2000" dirty="0">
                <a:latin typeface="Museo Sans Cond 300" panose="02000000000000000000" pitchFamily="50" charset="0"/>
              </a:rPr>
              <a:t>What are the potential clients’ religious background, context, and needs? </a:t>
            </a:r>
          </a:p>
          <a:p>
            <a:pPr marL="285750" indent="-285750">
              <a:spcBef>
                <a:spcPts val="1800"/>
              </a:spcBef>
            </a:pPr>
            <a:r>
              <a:rPr lang="en-US" sz="2000" dirty="0">
                <a:latin typeface="Museo Sans Cond 300" panose="02000000000000000000" pitchFamily="50" charset="0"/>
              </a:rPr>
              <a:t>What are the important moments in life for these clients that we can come alongside (for impact in all domains)?</a:t>
            </a:r>
          </a:p>
          <a:p>
            <a:pPr marL="285750" indent="-285750">
              <a:spcBef>
                <a:spcPts val="1800"/>
              </a:spcBef>
            </a:pPr>
            <a:r>
              <a:rPr lang="en-US" sz="2000" dirty="0">
                <a:latin typeface="Museo Sans Cond 300" panose="02000000000000000000" pitchFamily="50" charset="0"/>
              </a:rPr>
              <a:t>What is the market opportunity for this product? </a:t>
            </a:r>
          </a:p>
          <a:p>
            <a:pPr marL="285750" indent="-285750">
              <a:spcBef>
                <a:spcPts val="1200"/>
              </a:spcBef>
            </a:pPr>
            <a:endParaRPr lang="en-US" sz="2000" dirty="0">
              <a:latin typeface="Museo Sans Cond 300" panose="02000000000000000000" pitchFamily="50" charset="0"/>
            </a:endParaRPr>
          </a:p>
          <a:p>
            <a:pPr marL="285750" indent="-285750">
              <a:spcBef>
                <a:spcPts val="1200"/>
              </a:spcBef>
            </a:pPr>
            <a:endParaRPr lang="en-US" sz="2000" dirty="0">
              <a:latin typeface="Museo Sans Cond 300" panose="02000000000000000000" pitchFamily="50" charset="0"/>
            </a:endParaRPr>
          </a:p>
          <a:p>
            <a:pPr marL="285750" indent="-285750">
              <a:spcBef>
                <a:spcPts val="1200"/>
              </a:spcBef>
            </a:pPr>
            <a:endParaRPr lang="en-US" sz="2000" dirty="0">
              <a:latin typeface="Museo Sans Cond 300" panose="02000000000000000000" pitchFamily="50" charset="0"/>
            </a:endParaRPr>
          </a:p>
          <a:p>
            <a:pPr marL="285750" indent="-285750">
              <a:spcBef>
                <a:spcPts val="1200"/>
              </a:spcBef>
            </a:pPr>
            <a:endParaRPr lang="en-US" sz="2000" dirty="0">
              <a:latin typeface="Museo Sans Cond 300" panose="02000000000000000000" pitchFamily="50" charset="0"/>
            </a:endParaRPr>
          </a:p>
          <a:p>
            <a:pPr>
              <a:spcBef>
                <a:spcPts val="1200"/>
              </a:spcBef>
            </a:pPr>
            <a:endParaRPr lang="en-US" sz="2000" dirty="0"/>
          </a:p>
        </p:txBody>
      </p:sp>
      <p:pic>
        <p:nvPicPr>
          <p:cNvPr id="4" name="Picture 3">
            <a:extLst>
              <a:ext uri="{FF2B5EF4-FFF2-40B4-BE49-F238E27FC236}">
                <a16:creationId xmlns:a16="http://schemas.microsoft.com/office/drawing/2014/main" id="{2F2C7138-37A6-4DDD-ABD9-DB3F0002B78B}"/>
              </a:ext>
            </a:extLst>
          </p:cNvPr>
          <p:cNvPicPr preferRelativeResize="0">
            <a:picLocks noChangeAspect="1"/>
          </p:cNvPicPr>
          <p:nvPr/>
        </p:nvPicPr>
        <p:blipFill>
          <a:blip r:embed="rId3"/>
          <a:stretch>
            <a:fillRect/>
          </a:stretch>
        </p:blipFill>
        <p:spPr>
          <a:xfrm>
            <a:off x="322327" y="1666718"/>
            <a:ext cx="354049" cy="354049"/>
          </a:xfrm>
          <a:prstGeom prst="ellipse">
            <a:avLst/>
          </a:prstGeom>
          <a:ln>
            <a:noFill/>
          </a:ln>
          <a:effectLst/>
        </p:spPr>
      </p:pic>
      <p:pic>
        <p:nvPicPr>
          <p:cNvPr id="6" name="Picture 5">
            <a:extLst>
              <a:ext uri="{FF2B5EF4-FFF2-40B4-BE49-F238E27FC236}">
                <a16:creationId xmlns:a16="http://schemas.microsoft.com/office/drawing/2014/main" id="{CF882B78-52FB-411D-BC43-5A36DF506949}"/>
              </a:ext>
            </a:extLst>
          </p:cNvPr>
          <p:cNvPicPr preferRelativeResize="0">
            <a:picLocks noChangeAspect="1"/>
          </p:cNvPicPr>
          <p:nvPr/>
        </p:nvPicPr>
        <p:blipFill>
          <a:blip r:embed="rId3"/>
          <a:stretch>
            <a:fillRect/>
          </a:stretch>
        </p:blipFill>
        <p:spPr>
          <a:xfrm>
            <a:off x="328143" y="3013126"/>
            <a:ext cx="354049" cy="354049"/>
          </a:xfrm>
          <a:prstGeom prst="ellipse">
            <a:avLst/>
          </a:prstGeom>
          <a:ln>
            <a:noFill/>
          </a:ln>
          <a:effectLst/>
        </p:spPr>
      </p:pic>
      <p:pic>
        <p:nvPicPr>
          <p:cNvPr id="7" name="Picture 6">
            <a:extLst>
              <a:ext uri="{FF2B5EF4-FFF2-40B4-BE49-F238E27FC236}">
                <a16:creationId xmlns:a16="http://schemas.microsoft.com/office/drawing/2014/main" id="{AB2572CF-D1C0-4F4F-B1CA-DDF46FF778FE}"/>
              </a:ext>
            </a:extLst>
          </p:cNvPr>
          <p:cNvPicPr>
            <a:picLocks noChangeAspect="1"/>
          </p:cNvPicPr>
          <p:nvPr/>
        </p:nvPicPr>
        <p:blipFill>
          <a:blip r:embed="rId4"/>
          <a:stretch>
            <a:fillRect/>
          </a:stretch>
        </p:blipFill>
        <p:spPr>
          <a:xfrm>
            <a:off x="342429" y="3841760"/>
            <a:ext cx="359866" cy="359866"/>
          </a:xfrm>
          <a:prstGeom prst="ellipse">
            <a:avLst/>
          </a:prstGeom>
          <a:ln>
            <a:noFill/>
          </a:ln>
          <a:effectLst/>
        </p:spPr>
      </p:pic>
      <p:pic>
        <p:nvPicPr>
          <p:cNvPr id="8" name="Picture 7">
            <a:extLst>
              <a:ext uri="{FF2B5EF4-FFF2-40B4-BE49-F238E27FC236}">
                <a16:creationId xmlns:a16="http://schemas.microsoft.com/office/drawing/2014/main" id="{785A45A5-EE9F-43CE-9463-DA7237F747FA}"/>
              </a:ext>
            </a:extLst>
          </p:cNvPr>
          <p:cNvPicPr>
            <a:picLocks noChangeAspect="1"/>
          </p:cNvPicPr>
          <p:nvPr/>
        </p:nvPicPr>
        <p:blipFill>
          <a:blip r:embed="rId5"/>
          <a:stretch>
            <a:fillRect/>
          </a:stretch>
        </p:blipFill>
        <p:spPr>
          <a:xfrm>
            <a:off x="322327" y="2196901"/>
            <a:ext cx="368921" cy="368921"/>
          </a:xfrm>
          <a:prstGeom prst="ellipse">
            <a:avLst/>
          </a:prstGeom>
          <a:ln>
            <a:noFill/>
          </a:ln>
          <a:effectLst/>
        </p:spPr>
      </p:pic>
      <p:pic>
        <p:nvPicPr>
          <p:cNvPr id="10" name="Picture 9">
            <a:extLst>
              <a:ext uri="{FF2B5EF4-FFF2-40B4-BE49-F238E27FC236}">
                <a16:creationId xmlns:a16="http://schemas.microsoft.com/office/drawing/2014/main" id="{C920BB1C-7868-477D-BF09-C2745131F62A}"/>
              </a:ext>
            </a:extLst>
          </p:cNvPr>
          <p:cNvPicPr>
            <a:picLocks noChangeAspect="1"/>
          </p:cNvPicPr>
          <p:nvPr/>
        </p:nvPicPr>
        <p:blipFill>
          <a:blip r:embed="rId6"/>
          <a:stretch>
            <a:fillRect/>
          </a:stretch>
        </p:blipFill>
        <p:spPr>
          <a:xfrm>
            <a:off x="338303" y="5248869"/>
            <a:ext cx="359866" cy="359866"/>
          </a:xfrm>
          <a:prstGeom prst="ellipse">
            <a:avLst/>
          </a:prstGeom>
          <a:ln>
            <a:noFill/>
          </a:ln>
          <a:effectLst/>
        </p:spPr>
      </p:pic>
      <p:pic>
        <p:nvPicPr>
          <p:cNvPr id="12" name="Picture 11">
            <a:extLst>
              <a:ext uri="{FF2B5EF4-FFF2-40B4-BE49-F238E27FC236}">
                <a16:creationId xmlns:a16="http://schemas.microsoft.com/office/drawing/2014/main" id="{22605E15-A75E-48AE-A093-3051C9816AD6}"/>
              </a:ext>
            </a:extLst>
          </p:cNvPr>
          <p:cNvPicPr preferRelativeResize="0">
            <a:picLocks noChangeAspect="1"/>
          </p:cNvPicPr>
          <p:nvPr/>
        </p:nvPicPr>
        <p:blipFill>
          <a:blip r:embed="rId3"/>
          <a:stretch>
            <a:fillRect/>
          </a:stretch>
        </p:blipFill>
        <p:spPr>
          <a:xfrm>
            <a:off x="358700" y="4414418"/>
            <a:ext cx="354049" cy="354049"/>
          </a:xfrm>
          <a:prstGeom prst="ellipse">
            <a:avLst/>
          </a:prstGeom>
          <a:ln>
            <a:noFill/>
          </a:ln>
          <a:effectLst/>
        </p:spPr>
      </p:pic>
    </p:spTree>
    <p:extLst>
      <p:ext uri="{BB962C8B-B14F-4D97-AF65-F5344CB8AC3E}">
        <p14:creationId xmlns:p14="http://schemas.microsoft.com/office/powerpoint/2010/main" val="13392987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5B421-FC93-4285-9B8B-902B6AD01805}"/>
              </a:ext>
            </a:extLst>
          </p:cNvPr>
          <p:cNvSpPr>
            <a:spLocks noGrp="1"/>
          </p:cNvSpPr>
          <p:nvPr>
            <p:ph type="title"/>
          </p:nvPr>
        </p:nvSpPr>
        <p:spPr/>
        <p:txBody>
          <a:bodyPr>
            <a:noAutofit/>
          </a:bodyPr>
          <a:lstStyle/>
          <a:p>
            <a:r>
              <a:rPr lang="en-US" sz="2800" dirty="0">
                <a:solidFill>
                  <a:schemeClr val="accent1"/>
                </a:solidFill>
                <a:latin typeface="Museo Sans Cond 500" panose="02000000000000000000" pitchFamily="50" charset="0"/>
              </a:rPr>
              <a:t>Consider product details in the </a:t>
            </a:r>
            <a:r>
              <a:rPr lang="en-US" sz="2800" dirty="0">
                <a:solidFill>
                  <a:schemeClr val="accent5"/>
                </a:solidFill>
                <a:latin typeface="Museo Sans Cond 500" panose="02000000000000000000" pitchFamily="50" charset="0"/>
              </a:rPr>
              <a:t>middle</a:t>
            </a:r>
            <a:r>
              <a:rPr lang="en-US" sz="2800" dirty="0">
                <a:solidFill>
                  <a:schemeClr val="accent1"/>
                </a:solidFill>
                <a:latin typeface="Museo Sans Cond 500" panose="02000000000000000000" pitchFamily="50" charset="0"/>
              </a:rPr>
              <a:t> of the design process:</a:t>
            </a:r>
            <a:endParaRPr lang="en-US" sz="2800" dirty="0"/>
          </a:p>
        </p:txBody>
      </p:sp>
      <p:sp>
        <p:nvSpPr>
          <p:cNvPr id="3" name="Content Placeholder 2">
            <a:extLst>
              <a:ext uri="{FF2B5EF4-FFF2-40B4-BE49-F238E27FC236}">
                <a16:creationId xmlns:a16="http://schemas.microsoft.com/office/drawing/2014/main" id="{B7F9C8F5-CB4A-4CF7-A08B-965450F968C2}"/>
              </a:ext>
            </a:extLst>
          </p:cNvPr>
          <p:cNvSpPr>
            <a:spLocks noGrp="1"/>
          </p:cNvSpPr>
          <p:nvPr>
            <p:ph idx="1"/>
          </p:nvPr>
        </p:nvSpPr>
        <p:spPr>
          <a:xfrm>
            <a:off x="457200" y="1600199"/>
            <a:ext cx="8229600" cy="4989443"/>
          </a:xfrm>
        </p:spPr>
        <p:txBody>
          <a:bodyPr>
            <a:normAutofit/>
          </a:bodyPr>
          <a:lstStyle/>
          <a:p>
            <a:pPr marL="285750" indent="-285750">
              <a:spcBef>
                <a:spcPts val="1800"/>
              </a:spcBef>
            </a:pPr>
            <a:r>
              <a:rPr lang="en-US" sz="2000" dirty="0">
                <a:latin typeface="Museo Sans Cond 300" panose="02000000000000000000" pitchFamily="50" charset="0"/>
              </a:rPr>
              <a:t>How will this product meet the needs and desires of potential clients?</a:t>
            </a:r>
          </a:p>
          <a:p>
            <a:pPr marL="285750" indent="-285750">
              <a:spcBef>
                <a:spcPts val="1800"/>
              </a:spcBef>
            </a:pPr>
            <a:r>
              <a:rPr lang="en-US" sz="2000" dirty="0">
                <a:latin typeface="Museo Sans Cond 300" panose="02000000000000000000" pitchFamily="50" charset="0"/>
              </a:rPr>
              <a:t>How is this product designed to contribute to holistic impact (spiritual, material, personal, social) in clients’ lives? (directly or by connecting with other products and services at the organization)</a:t>
            </a:r>
          </a:p>
          <a:p>
            <a:pPr marL="285750" indent="-285750">
              <a:spcBef>
                <a:spcPts val="1800"/>
              </a:spcBef>
            </a:pPr>
            <a:r>
              <a:rPr lang="en-US" sz="2000" dirty="0">
                <a:latin typeface="Museo Sans Cond 300" panose="02000000000000000000" pitchFamily="50" charset="0"/>
              </a:rPr>
              <a:t>What opportunities are there for clients to encounter Christ and His Kingdom through this product?</a:t>
            </a:r>
          </a:p>
          <a:p>
            <a:pPr marL="274320" lvl="1" indent="0">
              <a:spcBef>
                <a:spcPts val="1800"/>
              </a:spcBef>
              <a:buNone/>
            </a:pPr>
            <a:r>
              <a:rPr lang="en-US" dirty="0">
                <a:latin typeface="Museo Sans Cond 300" panose="02000000000000000000" pitchFamily="50" charset="0"/>
              </a:rPr>
              <a:t>What opportunities do we have to invite the potential clients to engage in the overall “</a:t>
            </a:r>
            <a:r>
              <a:rPr lang="en-US" dirty="0">
                <a:latin typeface="Museo Sans Cond 300" panose="02000000000000000000" pitchFamily="50" charset="0"/>
                <a:hlinkClick r:id="rId2" action="ppaction://hlinksldjump"/>
              </a:rPr>
              <a:t>client spiritual transformation journey</a:t>
            </a:r>
            <a:r>
              <a:rPr lang="en-US" dirty="0">
                <a:latin typeface="Museo Sans Cond 300" panose="02000000000000000000" pitchFamily="50" charset="0"/>
              </a:rPr>
              <a:t>” at our organization? </a:t>
            </a:r>
          </a:p>
          <a:p>
            <a:pPr marL="274320" lvl="1" indent="0">
              <a:spcBef>
                <a:spcPts val="1800"/>
              </a:spcBef>
              <a:buNone/>
            </a:pPr>
            <a:r>
              <a:rPr lang="en-US" sz="2000" dirty="0">
                <a:latin typeface="Museo Sans Cond 300" panose="02000000000000000000" pitchFamily="50" charset="0"/>
              </a:rPr>
              <a:t>What is the SI strategy?  How has the SI strategy been adapted to fit the religious background, context, and needs of the clients?  </a:t>
            </a:r>
          </a:p>
          <a:p>
            <a:pPr marL="285750" indent="-285750">
              <a:spcBef>
                <a:spcPts val="1800"/>
              </a:spcBef>
            </a:pPr>
            <a:r>
              <a:rPr lang="en-US" sz="2000" dirty="0">
                <a:latin typeface="Museo Sans Cond 300" panose="02000000000000000000" pitchFamily="50" charset="0"/>
              </a:rPr>
              <a:t>How will this product be sustainable/profitable?</a:t>
            </a:r>
          </a:p>
          <a:p>
            <a:pPr marL="285750" indent="-285750">
              <a:spcBef>
                <a:spcPts val="600"/>
              </a:spcBef>
            </a:pPr>
            <a:endParaRPr lang="en-US" dirty="0">
              <a:latin typeface="Museo Sans Cond 300" panose="02000000000000000000" pitchFamily="50" charset="0"/>
            </a:endParaRPr>
          </a:p>
          <a:p>
            <a:pPr marL="285750" indent="-285750">
              <a:spcBef>
                <a:spcPts val="600"/>
              </a:spcBef>
            </a:pPr>
            <a:endParaRPr lang="en-US" dirty="0">
              <a:latin typeface="Museo Sans Cond 300" panose="02000000000000000000" pitchFamily="50" charset="0"/>
            </a:endParaRPr>
          </a:p>
          <a:p>
            <a:pPr marL="285750" indent="-285750">
              <a:spcBef>
                <a:spcPts val="600"/>
              </a:spcBef>
            </a:pPr>
            <a:endParaRPr lang="en-US" dirty="0">
              <a:latin typeface="Museo Sans Cond 300" panose="02000000000000000000" pitchFamily="50" charset="0"/>
            </a:endParaRPr>
          </a:p>
          <a:p>
            <a:pPr marL="285750" indent="-285750">
              <a:spcBef>
                <a:spcPts val="600"/>
              </a:spcBef>
            </a:pPr>
            <a:endParaRPr lang="en-US" dirty="0"/>
          </a:p>
        </p:txBody>
      </p:sp>
      <p:pic>
        <p:nvPicPr>
          <p:cNvPr id="4" name="Picture 3">
            <a:extLst>
              <a:ext uri="{FF2B5EF4-FFF2-40B4-BE49-F238E27FC236}">
                <a16:creationId xmlns:a16="http://schemas.microsoft.com/office/drawing/2014/main" id="{A22B72ED-BA2E-4DC0-81D7-931E5A3588B2}"/>
              </a:ext>
            </a:extLst>
          </p:cNvPr>
          <p:cNvPicPr preferRelativeResize="0">
            <a:picLocks noChangeAspect="1"/>
          </p:cNvPicPr>
          <p:nvPr/>
        </p:nvPicPr>
        <p:blipFill>
          <a:blip r:embed="rId3"/>
          <a:stretch>
            <a:fillRect/>
          </a:stretch>
        </p:blipFill>
        <p:spPr>
          <a:xfrm>
            <a:off x="322327" y="1666718"/>
            <a:ext cx="354049" cy="354049"/>
          </a:xfrm>
          <a:prstGeom prst="ellipse">
            <a:avLst/>
          </a:prstGeom>
          <a:ln>
            <a:noFill/>
          </a:ln>
          <a:effectLst/>
        </p:spPr>
      </p:pic>
      <p:pic>
        <p:nvPicPr>
          <p:cNvPr id="6" name="Picture 5">
            <a:extLst>
              <a:ext uri="{FF2B5EF4-FFF2-40B4-BE49-F238E27FC236}">
                <a16:creationId xmlns:a16="http://schemas.microsoft.com/office/drawing/2014/main" id="{A7AB27DC-56BE-4380-83A4-766B2348B12D}"/>
              </a:ext>
            </a:extLst>
          </p:cNvPr>
          <p:cNvPicPr>
            <a:picLocks noChangeAspect="1"/>
          </p:cNvPicPr>
          <p:nvPr/>
        </p:nvPicPr>
        <p:blipFill>
          <a:blip r:embed="rId4"/>
          <a:stretch>
            <a:fillRect/>
          </a:stretch>
        </p:blipFill>
        <p:spPr>
          <a:xfrm>
            <a:off x="322327" y="2196901"/>
            <a:ext cx="368921" cy="368921"/>
          </a:xfrm>
          <a:prstGeom prst="ellipse">
            <a:avLst/>
          </a:prstGeom>
          <a:ln>
            <a:noFill/>
          </a:ln>
          <a:effectLst/>
        </p:spPr>
      </p:pic>
      <p:pic>
        <p:nvPicPr>
          <p:cNvPr id="7" name="Picture 6">
            <a:extLst>
              <a:ext uri="{FF2B5EF4-FFF2-40B4-BE49-F238E27FC236}">
                <a16:creationId xmlns:a16="http://schemas.microsoft.com/office/drawing/2014/main" id="{90B5C8D6-3A76-4D78-9919-F314B7986010}"/>
              </a:ext>
            </a:extLst>
          </p:cNvPr>
          <p:cNvPicPr>
            <a:picLocks noChangeAspect="1"/>
          </p:cNvPicPr>
          <p:nvPr/>
        </p:nvPicPr>
        <p:blipFill>
          <a:blip r:embed="rId5"/>
          <a:stretch>
            <a:fillRect/>
          </a:stretch>
        </p:blipFill>
        <p:spPr>
          <a:xfrm>
            <a:off x="342429" y="3309201"/>
            <a:ext cx="359866" cy="359866"/>
          </a:xfrm>
          <a:prstGeom prst="ellipse">
            <a:avLst/>
          </a:prstGeom>
          <a:ln>
            <a:noFill/>
          </a:ln>
          <a:effectLst/>
        </p:spPr>
      </p:pic>
      <p:pic>
        <p:nvPicPr>
          <p:cNvPr id="8" name="Picture 7">
            <a:extLst>
              <a:ext uri="{FF2B5EF4-FFF2-40B4-BE49-F238E27FC236}">
                <a16:creationId xmlns:a16="http://schemas.microsoft.com/office/drawing/2014/main" id="{D35388DD-7C05-4DC3-99FB-4EEA22014E3F}"/>
              </a:ext>
            </a:extLst>
          </p:cNvPr>
          <p:cNvPicPr>
            <a:picLocks noChangeAspect="1"/>
          </p:cNvPicPr>
          <p:nvPr/>
        </p:nvPicPr>
        <p:blipFill>
          <a:blip r:embed="rId6"/>
          <a:stretch>
            <a:fillRect/>
          </a:stretch>
        </p:blipFill>
        <p:spPr>
          <a:xfrm>
            <a:off x="326854" y="5811174"/>
            <a:ext cx="359866" cy="359866"/>
          </a:xfrm>
          <a:prstGeom prst="ellipse">
            <a:avLst/>
          </a:prstGeom>
          <a:ln>
            <a:noFill/>
          </a:ln>
          <a:effectLst/>
        </p:spPr>
      </p:pic>
      <p:pic>
        <p:nvPicPr>
          <p:cNvPr id="9" name="Picture 8">
            <a:extLst>
              <a:ext uri="{FF2B5EF4-FFF2-40B4-BE49-F238E27FC236}">
                <a16:creationId xmlns:a16="http://schemas.microsoft.com/office/drawing/2014/main" id="{19200DE2-4C78-4CC2-BF97-885FA1E3CD8D}"/>
              </a:ext>
            </a:extLst>
          </p:cNvPr>
          <p:cNvPicPr>
            <a:picLocks noChangeAspect="1"/>
          </p:cNvPicPr>
          <p:nvPr/>
        </p:nvPicPr>
        <p:blipFill>
          <a:blip r:embed="rId5"/>
          <a:stretch>
            <a:fillRect/>
          </a:stretch>
        </p:blipFill>
        <p:spPr>
          <a:xfrm>
            <a:off x="331382" y="4152740"/>
            <a:ext cx="359866" cy="359866"/>
          </a:xfrm>
          <a:prstGeom prst="ellipse">
            <a:avLst/>
          </a:prstGeom>
          <a:ln>
            <a:noFill/>
          </a:ln>
          <a:effectLst/>
        </p:spPr>
      </p:pic>
      <p:pic>
        <p:nvPicPr>
          <p:cNvPr id="10" name="Picture 9">
            <a:extLst>
              <a:ext uri="{FF2B5EF4-FFF2-40B4-BE49-F238E27FC236}">
                <a16:creationId xmlns:a16="http://schemas.microsoft.com/office/drawing/2014/main" id="{6541CCF3-A579-4399-AC1E-31D18931A906}"/>
              </a:ext>
            </a:extLst>
          </p:cNvPr>
          <p:cNvPicPr>
            <a:picLocks noChangeAspect="1"/>
          </p:cNvPicPr>
          <p:nvPr/>
        </p:nvPicPr>
        <p:blipFill>
          <a:blip r:embed="rId5"/>
          <a:stretch>
            <a:fillRect/>
          </a:stretch>
        </p:blipFill>
        <p:spPr>
          <a:xfrm>
            <a:off x="342429" y="4996279"/>
            <a:ext cx="359866" cy="359866"/>
          </a:xfrm>
          <a:prstGeom prst="ellipse">
            <a:avLst/>
          </a:prstGeom>
          <a:ln>
            <a:noFill/>
          </a:ln>
          <a:effectLst/>
        </p:spPr>
      </p:pic>
    </p:spTree>
    <p:extLst>
      <p:ext uri="{BB962C8B-B14F-4D97-AF65-F5344CB8AC3E}">
        <p14:creationId xmlns:p14="http://schemas.microsoft.com/office/powerpoint/2010/main" val="6366596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5B421-FC93-4285-9B8B-902B6AD01805}"/>
              </a:ext>
            </a:extLst>
          </p:cNvPr>
          <p:cNvSpPr>
            <a:spLocks noGrp="1"/>
          </p:cNvSpPr>
          <p:nvPr>
            <p:ph type="title"/>
          </p:nvPr>
        </p:nvSpPr>
        <p:spPr/>
        <p:txBody>
          <a:bodyPr>
            <a:noAutofit/>
          </a:bodyPr>
          <a:lstStyle/>
          <a:p>
            <a:r>
              <a:rPr lang="en-US" sz="2800" dirty="0">
                <a:solidFill>
                  <a:schemeClr val="accent1"/>
                </a:solidFill>
                <a:latin typeface="Museo Sans Cond 500" panose="02000000000000000000" pitchFamily="50" charset="0"/>
              </a:rPr>
              <a:t>Additional considerations for </a:t>
            </a:r>
            <a:r>
              <a:rPr lang="en-US" sz="2800" dirty="0">
                <a:solidFill>
                  <a:schemeClr val="accent5"/>
                </a:solidFill>
                <a:latin typeface="Museo Sans Cond 500" panose="02000000000000000000" pitchFamily="50" charset="0"/>
              </a:rPr>
              <a:t>later</a:t>
            </a:r>
            <a:r>
              <a:rPr lang="en-US" sz="2800" dirty="0">
                <a:solidFill>
                  <a:schemeClr val="accent1"/>
                </a:solidFill>
                <a:latin typeface="Museo Sans Cond 500" panose="02000000000000000000" pitchFamily="50" charset="0"/>
              </a:rPr>
              <a:t> in the design process:</a:t>
            </a:r>
            <a:endParaRPr lang="en-US" sz="2800" dirty="0"/>
          </a:p>
        </p:txBody>
      </p:sp>
      <p:sp>
        <p:nvSpPr>
          <p:cNvPr id="3" name="Content Placeholder 2">
            <a:extLst>
              <a:ext uri="{FF2B5EF4-FFF2-40B4-BE49-F238E27FC236}">
                <a16:creationId xmlns:a16="http://schemas.microsoft.com/office/drawing/2014/main" id="{B7F9C8F5-CB4A-4CF7-A08B-965450F968C2}"/>
              </a:ext>
            </a:extLst>
          </p:cNvPr>
          <p:cNvSpPr>
            <a:spLocks noGrp="1"/>
          </p:cNvSpPr>
          <p:nvPr>
            <p:ph idx="1"/>
          </p:nvPr>
        </p:nvSpPr>
        <p:spPr/>
        <p:txBody>
          <a:bodyPr/>
          <a:lstStyle/>
          <a:p>
            <a:pPr marL="285750" indent="-285750">
              <a:spcBef>
                <a:spcPts val="1800"/>
              </a:spcBef>
            </a:pPr>
            <a:r>
              <a:rPr lang="en-US" sz="2000" dirty="0">
                <a:latin typeface="Museo Sans Cond 300" panose="02000000000000000000" pitchFamily="50" charset="0"/>
              </a:rPr>
              <a:t>Which of the </a:t>
            </a:r>
            <a:r>
              <a:rPr lang="en-US" sz="2000" dirty="0">
                <a:latin typeface="Museo Sans Cond 300" panose="02000000000000000000" pitchFamily="50" charset="0"/>
                <a:hlinkClick r:id="rId2" action="ppaction://hlinksldjump"/>
              </a:rPr>
              <a:t>client protection principles </a:t>
            </a:r>
            <a:r>
              <a:rPr lang="en-US" sz="2000" dirty="0">
                <a:latin typeface="Museo Sans Cond 300" panose="02000000000000000000" pitchFamily="50" charset="0"/>
              </a:rPr>
              <a:t>might be challenging to uphold as we implement this product?  How will we mitigate this risk?</a:t>
            </a:r>
          </a:p>
          <a:p>
            <a:pPr marL="285750" indent="-285750">
              <a:spcBef>
                <a:spcPts val="1800"/>
              </a:spcBef>
            </a:pPr>
            <a:r>
              <a:rPr lang="en-US" sz="2000" dirty="0">
                <a:latin typeface="Museo Sans Cond 300" panose="02000000000000000000" pitchFamily="50" charset="0"/>
              </a:rPr>
              <a:t>How will this product honor client’s time?</a:t>
            </a:r>
          </a:p>
          <a:p>
            <a:pPr marL="285750" indent="-285750">
              <a:spcBef>
                <a:spcPts val="1800"/>
              </a:spcBef>
            </a:pPr>
            <a:r>
              <a:rPr lang="en-US" sz="2000" dirty="0">
                <a:latin typeface="Museo Sans Cond 300" panose="02000000000000000000" pitchFamily="50" charset="0"/>
              </a:rPr>
              <a:t>How will this product be scaled?</a:t>
            </a:r>
          </a:p>
          <a:p>
            <a:pPr marL="0" indent="0">
              <a:spcBef>
                <a:spcPts val="600"/>
              </a:spcBef>
              <a:buNone/>
            </a:pPr>
            <a:endParaRPr lang="en-US" dirty="0">
              <a:latin typeface="Museo Sans Cond 300" panose="02000000000000000000" pitchFamily="50" charset="0"/>
            </a:endParaRPr>
          </a:p>
          <a:p>
            <a:pPr marL="285750" indent="-285750">
              <a:spcBef>
                <a:spcPts val="600"/>
              </a:spcBef>
            </a:pPr>
            <a:endParaRPr lang="en-US" dirty="0"/>
          </a:p>
        </p:txBody>
      </p:sp>
      <p:pic>
        <p:nvPicPr>
          <p:cNvPr id="4" name="Picture 3">
            <a:extLst>
              <a:ext uri="{FF2B5EF4-FFF2-40B4-BE49-F238E27FC236}">
                <a16:creationId xmlns:a16="http://schemas.microsoft.com/office/drawing/2014/main" id="{9294F358-0DCF-4861-A6AE-8E427F1E2A24}"/>
              </a:ext>
            </a:extLst>
          </p:cNvPr>
          <p:cNvPicPr preferRelativeResize="0">
            <a:picLocks noChangeAspect="1"/>
          </p:cNvPicPr>
          <p:nvPr/>
        </p:nvPicPr>
        <p:blipFill>
          <a:blip r:embed="rId3"/>
          <a:stretch>
            <a:fillRect/>
          </a:stretch>
        </p:blipFill>
        <p:spPr>
          <a:xfrm>
            <a:off x="352448" y="2386629"/>
            <a:ext cx="354049" cy="354049"/>
          </a:xfrm>
          <a:prstGeom prst="ellipse">
            <a:avLst/>
          </a:prstGeom>
          <a:ln>
            <a:noFill/>
          </a:ln>
          <a:effectLst/>
        </p:spPr>
      </p:pic>
      <p:pic>
        <p:nvPicPr>
          <p:cNvPr id="7" name="Picture 6">
            <a:extLst>
              <a:ext uri="{FF2B5EF4-FFF2-40B4-BE49-F238E27FC236}">
                <a16:creationId xmlns:a16="http://schemas.microsoft.com/office/drawing/2014/main" id="{9374E9B7-8073-4947-AA03-D55A21E9B0E1}"/>
              </a:ext>
            </a:extLst>
          </p:cNvPr>
          <p:cNvPicPr>
            <a:picLocks noChangeAspect="1"/>
          </p:cNvPicPr>
          <p:nvPr/>
        </p:nvPicPr>
        <p:blipFill>
          <a:blip r:embed="rId4"/>
          <a:stretch>
            <a:fillRect/>
          </a:stretch>
        </p:blipFill>
        <p:spPr>
          <a:xfrm>
            <a:off x="352448" y="3001399"/>
            <a:ext cx="359866" cy="359866"/>
          </a:xfrm>
          <a:prstGeom prst="ellipse">
            <a:avLst/>
          </a:prstGeom>
          <a:ln>
            <a:noFill/>
          </a:ln>
          <a:effectLst/>
        </p:spPr>
      </p:pic>
      <p:pic>
        <p:nvPicPr>
          <p:cNvPr id="8" name="Picture 7">
            <a:extLst>
              <a:ext uri="{FF2B5EF4-FFF2-40B4-BE49-F238E27FC236}">
                <a16:creationId xmlns:a16="http://schemas.microsoft.com/office/drawing/2014/main" id="{12E454C2-8F53-4CE6-ABA8-757E6EE089EB}"/>
              </a:ext>
            </a:extLst>
          </p:cNvPr>
          <p:cNvPicPr preferRelativeResize="0">
            <a:picLocks noChangeAspect="1"/>
          </p:cNvPicPr>
          <p:nvPr/>
        </p:nvPicPr>
        <p:blipFill>
          <a:blip r:embed="rId3"/>
          <a:stretch>
            <a:fillRect/>
          </a:stretch>
        </p:blipFill>
        <p:spPr>
          <a:xfrm>
            <a:off x="342429" y="1657870"/>
            <a:ext cx="354049" cy="354049"/>
          </a:xfrm>
          <a:prstGeom prst="ellipse">
            <a:avLst/>
          </a:prstGeom>
          <a:ln>
            <a:noFill/>
          </a:ln>
          <a:effectLst/>
        </p:spPr>
      </p:pic>
    </p:spTree>
    <p:extLst>
      <p:ext uri="{BB962C8B-B14F-4D97-AF65-F5344CB8AC3E}">
        <p14:creationId xmlns:p14="http://schemas.microsoft.com/office/powerpoint/2010/main" val="39950124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EB192AE-6511-4764-9F77-A5D680605C36}"/>
              </a:ext>
            </a:extLst>
          </p:cNvPr>
          <p:cNvSpPr>
            <a:spLocks noGrp="1"/>
          </p:cNvSpPr>
          <p:nvPr>
            <p:ph type="title"/>
          </p:nvPr>
        </p:nvSpPr>
        <p:spPr/>
        <p:txBody>
          <a:bodyPr/>
          <a:lstStyle/>
          <a:p>
            <a:r>
              <a:rPr lang="en-US" dirty="0"/>
              <a:t>Appendix: Resources</a:t>
            </a:r>
          </a:p>
        </p:txBody>
      </p:sp>
      <p:sp>
        <p:nvSpPr>
          <p:cNvPr id="5" name="Text Placeholder 4">
            <a:extLst>
              <a:ext uri="{FF2B5EF4-FFF2-40B4-BE49-F238E27FC236}">
                <a16:creationId xmlns:a16="http://schemas.microsoft.com/office/drawing/2014/main" id="{622375FB-EF69-4A4C-9A59-0289BF0C2BBB}"/>
              </a:ext>
            </a:extLst>
          </p:cNvPr>
          <p:cNvSpPr>
            <a:spLocks noGrp="1"/>
          </p:cNvSpPr>
          <p:nvPr>
            <p:ph type="body" idx="1"/>
          </p:nvPr>
        </p:nvSpPr>
        <p:spPr/>
        <p:txBody>
          <a:bodyPr>
            <a:normAutofit fontScale="92500" lnSpcReduction="10000"/>
          </a:bodyPr>
          <a:lstStyle/>
          <a:p>
            <a:pPr marL="342900" indent="-342900">
              <a:buFont typeface="Arial" panose="020B0604020202020204" pitchFamily="34" charset="0"/>
              <a:buChar char="•"/>
            </a:pPr>
            <a:r>
              <a:rPr lang="en-US" dirty="0"/>
              <a:t>Appendix A: Client Spiritual Transformation Journey</a:t>
            </a:r>
          </a:p>
          <a:p>
            <a:pPr marL="342900" indent="-342900">
              <a:buFont typeface="Arial" panose="020B0604020202020204" pitchFamily="34" charset="0"/>
              <a:buChar char="•"/>
            </a:pPr>
            <a:r>
              <a:rPr lang="en-US" dirty="0"/>
              <a:t>Appendix B: Spiritual Integration Framework</a:t>
            </a:r>
          </a:p>
          <a:p>
            <a:pPr marL="342900" indent="-342900">
              <a:buFont typeface="Arial" panose="020B0604020202020204" pitchFamily="34" charset="0"/>
              <a:buChar char="•"/>
            </a:pPr>
            <a:r>
              <a:rPr lang="en-US" dirty="0"/>
              <a:t>Appendix C: Client Protection Principles</a:t>
            </a:r>
          </a:p>
          <a:p>
            <a:pPr marL="342900" indent="-342900">
              <a:buFont typeface="Arial" panose="020B0604020202020204" pitchFamily="34" charset="0"/>
              <a:buChar char="•"/>
            </a:pPr>
            <a:r>
              <a:rPr lang="en-US" dirty="0"/>
              <a:t>Appendix D: Practical Design Guidance</a:t>
            </a:r>
          </a:p>
        </p:txBody>
      </p:sp>
    </p:spTree>
    <p:extLst>
      <p:ext uri="{BB962C8B-B14F-4D97-AF65-F5344CB8AC3E}">
        <p14:creationId xmlns:p14="http://schemas.microsoft.com/office/powerpoint/2010/main" val="261432193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NULL"/></Relationships>
</file>

<file path=ppt/theme/theme1.xml><?xml version="1.0" encoding="utf-8"?>
<a:theme xmlns:a="http://schemas.openxmlformats.org/drawingml/2006/main" name="Clarity">
  <a:themeElements>
    <a:clrScheme name="Custom 2">
      <a:dk1>
        <a:srgbClr val="593224"/>
      </a:dk1>
      <a:lt1>
        <a:srgbClr val="FFFFFF"/>
      </a:lt1>
      <a:dk2>
        <a:srgbClr val="422E24"/>
      </a:dk2>
      <a:lt2>
        <a:srgbClr val="F9F6EE"/>
      </a:lt2>
      <a:accent1>
        <a:srgbClr val="E2A227"/>
      </a:accent1>
      <a:accent2>
        <a:srgbClr val="533022"/>
      </a:accent2>
      <a:accent3>
        <a:srgbClr val="89431E"/>
      </a:accent3>
      <a:accent4>
        <a:srgbClr val="BA692D"/>
      </a:accent4>
      <a:accent5>
        <a:srgbClr val="2F9570"/>
      </a:accent5>
      <a:accent6>
        <a:srgbClr val="BC9934"/>
      </a:accent6>
      <a:hlink>
        <a:srgbClr val="BA692D"/>
      </a:hlink>
      <a:folHlink>
        <a:srgbClr val="89431E"/>
      </a:folHlink>
    </a:clrScheme>
    <a:fontScheme name="Office 2">
      <a:majorFont>
        <a:latin typeface="Museo Sans 500"/>
        <a:ea typeface=""/>
        <a:cs typeface=""/>
        <a:font script="Jpan" typeface="ＭＳ 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Museo Sans 300"/>
        <a:ea typeface=""/>
        <a:cs typeface=""/>
        <a:font script="Jpan" typeface="ＭＳ Ｐ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extLst>
    <a:ext uri="{05A4C25C-085E-4340-85A3-A5531E510DB2}">
      <thm15:themeFamily xmlns:thm15="http://schemas.microsoft.com/office/thememl/2012/main" name="HOPE_Powerpoint_Template 1" id="{CCABC1D0-697E-C647-AA8F-9DD4A7FE07D6}" vid="{CE8A3998-DF72-D04F-BE36-DF160E0ED5F1}"/>
    </a:ext>
  </a:extLst>
</a:theme>
</file>

<file path=docProps/app.xml><?xml version="1.0" encoding="utf-8"?>
<Properties xmlns="http://schemas.openxmlformats.org/officeDocument/2006/extended-properties" xmlns:vt="http://schemas.openxmlformats.org/officeDocument/2006/docPropsVTypes">
  <Template>HOPE Standard</Template>
  <TotalTime>2093</TotalTime>
  <Words>1204</Words>
  <Application>Microsoft Office PowerPoint</Application>
  <PresentationFormat>On-screen Show (4:3)</PresentationFormat>
  <Paragraphs>96</Paragraphs>
  <Slides>13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Arial</vt:lpstr>
      <vt:lpstr>Museo Sans 300</vt:lpstr>
      <vt:lpstr>Museo Sans 500</vt:lpstr>
      <vt:lpstr>Museo Sans 700</vt:lpstr>
      <vt:lpstr>Museo Sans Cond 300</vt:lpstr>
      <vt:lpstr>Museo Sans Cond 500</vt:lpstr>
      <vt:lpstr>Museo Sans Cond 700</vt:lpstr>
      <vt:lpstr>Clarity</vt:lpstr>
      <vt:lpstr>Christ-Centered Product DESIGN Principles</vt:lpstr>
      <vt:lpstr>Why Christ-centered design principles?</vt:lpstr>
      <vt:lpstr>Design Principles: characteristics of products and services at HOPE</vt:lpstr>
      <vt:lpstr>Questions to consider when designing products and services</vt:lpstr>
      <vt:lpstr>DESIGN QUESTIONS</vt:lpstr>
      <vt:lpstr>Understand clients at the beginning of the design process:</vt:lpstr>
      <vt:lpstr>Consider product details in the middle of the design process:</vt:lpstr>
      <vt:lpstr>Additional considerations for later in the design process:</vt:lpstr>
      <vt:lpstr>Appendix: Resources</vt:lpstr>
      <vt:lpstr>PowerPoint Presentation</vt:lpstr>
      <vt:lpstr>Appendix B: Spiritual Integration Framework</vt:lpstr>
      <vt:lpstr>Appendix C: Client Protection Principles</vt:lpstr>
      <vt:lpstr>Appendix D: Practical Design Guidance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HOPE International</dc:title>
  <dc:creator>Christie Wilson</dc:creator>
  <cp:lastModifiedBy>Christie Wilson</cp:lastModifiedBy>
  <cp:revision>99</cp:revision>
  <dcterms:created xsi:type="dcterms:W3CDTF">2018-12-18T19:02:10Z</dcterms:created>
  <dcterms:modified xsi:type="dcterms:W3CDTF">2022-08-17T16:37:38Z</dcterms:modified>
</cp:coreProperties>
</file>