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9" r:id="rId1"/>
  </p:sldMasterIdLst>
  <p:notesMasterIdLst>
    <p:notesMasterId r:id="rId4"/>
  </p:notesMasterIdLst>
  <p:sldIdLst>
    <p:sldId id="256" r:id="rId2"/>
    <p:sldId id="257" r:id="rId3"/>
  </p:sldIdLst>
  <p:sldSz cx="5667375" cy="8020050"/>
  <p:notesSz cx="8020050" cy="5667375"/>
  <p:embeddedFontLst>
    <p:embeddedFont>
      <p:font typeface="Roboto" panose="02000000000000000000" pitchFamily="2" charset="0"/>
      <p:regular r:id="rId5"/>
      <p:bold r:id="rId6"/>
      <p:italic r:id="rId7"/>
      <p:boldItalic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3" d="100"/>
          <a:sy n="93" d="100"/>
        </p:scale>
        <p:origin x="319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theme" Target="theme/theme1.xml"/><Relationship Id="rId5" Type="http://schemas.openxmlformats.org/officeDocument/2006/relationships/font" Target="fonts/font1.fntdata"/><Relationship Id="rId10" Type="http://schemas.openxmlformats.org/officeDocument/2006/relationships/viewProps" Target="viewProps.xml"/><Relationship Id="rId4" Type="http://schemas.openxmlformats.org/officeDocument/2006/relationships/notesMaster" Target="notesMasters/notes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336925" y="425050"/>
            <a:ext cx="5346950" cy="21252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802000" y="2692000"/>
            <a:ext cx="6416025" cy="25503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
        <p:cNvGrpSpPr/>
        <p:nvPr/>
      </p:nvGrpSpPr>
      <p:grpSpPr>
        <a:xfrm>
          <a:off x="0" y="0"/>
          <a:ext cx="0" cy="0"/>
          <a:chOff x="0" y="0"/>
          <a:chExt cx="0" cy="0"/>
        </a:xfrm>
      </p:grpSpPr>
      <p:sp>
        <p:nvSpPr>
          <p:cNvPr id="8" name="Google Shape;8;p1:notes"/>
          <p:cNvSpPr>
            <a:spLocks noGrp="1" noRot="1" noChangeAspect="1"/>
          </p:cNvSpPr>
          <p:nvPr>
            <p:ph type="sldImg" idx="2"/>
          </p:nvPr>
        </p:nvSpPr>
        <p:spPr>
          <a:xfrm>
            <a:off x="439738" y="0"/>
            <a:ext cx="2120900"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 name="Google Shape;9;p1: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dirty="0">
              <a:solidFill>
                <a:schemeClr val="dk1"/>
              </a:solidFill>
              <a:latin typeface="Calibri"/>
              <a:ea typeface="Calibri"/>
              <a:cs typeface="Calibri"/>
              <a:sym typeface="Calibri"/>
            </a:endParaRPr>
          </a:p>
        </p:txBody>
      </p:sp>
      <p:sp>
        <p:nvSpPr>
          <p:cNvPr id="10" name="Google Shape;10;p1: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b="0" i="0" u="none" strike="noStrike" cap="none">
                <a:solidFill>
                  <a:schemeClr val="dk1"/>
                </a:solidFill>
                <a:latin typeface="Calibri"/>
                <a:ea typeface="Calibri"/>
                <a:cs typeface="Calibri"/>
                <a:sym typeface="Calibri"/>
              </a:rPr>
              <a:t>1</a:t>
            </a:fld>
            <a:endParaRPr sz="1800">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
        <p:cNvGrpSpPr/>
        <p:nvPr/>
      </p:nvGrpSpPr>
      <p:grpSpPr>
        <a:xfrm>
          <a:off x="0" y="0"/>
          <a:ext cx="0" cy="0"/>
          <a:chOff x="0" y="0"/>
          <a:chExt cx="0" cy="0"/>
        </a:xfrm>
      </p:grpSpPr>
      <p:sp>
        <p:nvSpPr>
          <p:cNvPr id="8" name="Google Shape;8;p1:notes"/>
          <p:cNvSpPr>
            <a:spLocks noGrp="1" noRot="1" noChangeAspect="1"/>
          </p:cNvSpPr>
          <p:nvPr>
            <p:ph type="sldImg" idx="2"/>
          </p:nvPr>
        </p:nvSpPr>
        <p:spPr>
          <a:xfrm>
            <a:off x="439738" y="0"/>
            <a:ext cx="2120900"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 name="Google Shape;9;p1: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Calibri"/>
              <a:ea typeface="Calibri"/>
              <a:cs typeface="Calibri"/>
              <a:sym typeface="Calibri"/>
            </a:endParaRPr>
          </a:p>
        </p:txBody>
      </p:sp>
      <p:sp>
        <p:nvSpPr>
          <p:cNvPr id="10" name="Google Shape;10;p1: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b="0" i="0" u="none" strike="noStrike" cap="none">
                <a:solidFill>
                  <a:schemeClr val="dk1"/>
                </a:solidFill>
                <a:latin typeface="Calibri"/>
                <a:ea typeface="Calibri"/>
                <a:cs typeface="Calibri"/>
                <a:sym typeface="Calibri"/>
              </a:rPr>
              <a:t>2</a:t>
            </a:fld>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309117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EFAULT">
  <p:cSld name="DEFAULT">
    <p:bg>
      <p:bgPr>
        <a:solidFill>
          <a:schemeClr val="lt1"/>
        </a:solidFill>
        <a:effectLst/>
      </p:bgPr>
    </p:bg>
    <p:spTree>
      <p:nvGrpSpPr>
        <p:cNvPr id="1" name="Shape 6"/>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1"/>
        <p:cNvGrpSpPr/>
        <p:nvPr/>
      </p:nvGrpSpPr>
      <p:grpSpPr>
        <a:xfrm>
          <a:off x="0" y="0"/>
          <a:ext cx="0" cy="0"/>
          <a:chOff x="0" y="0"/>
          <a:chExt cx="0" cy="0"/>
        </a:xfrm>
      </p:grpSpPr>
      <p:sp>
        <p:nvSpPr>
          <p:cNvPr id="12" name="Google Shape;12;p3"/>
          <p:cNvSpPr/>
          <p:nvPr/>
        </p:nvSpPr>
        <p:spPr>
          <a:xfrm>
            <a:off x="561974" y="4266983"/>
            <a:ext cx="4619700" cy="1599790"/>
          </a:xfrm>
          <a:prstGeom prst="roundRect">
            <a:avLst>
              <a:gd name="adj" fmla="val 3996"/>
            </a:avLst>
          </a:prstGeom>
          <a:solidFill>
            <a:srgbClr val="FFF2CC"/>
          </a:solidFill>
          <a:ln w="12700" cap="flat" cmpd="sng">
            <a:solidFill>
              <a:srgbClr val="F7ECD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 name="Google Shape;14;p3"/>
          <p:cNvSpPr/>
          <p:nvPr/>
        </p:nvSpPr>
        <p:spPr>
          <a:xfrm>
            <a:off x="2981325" y="455016"/>
            <a:ext cx="2057400" cy="932700"/>
          </a:xfrm>
          <a:prstGeom prst="roundRect">
            <a:avLst>
              <a:gd name="adj" fmla="val 11291"/>
            </a:avLst>
          </a:prstGeom>
          <a:solidFill>
            <a:srgbClr val="FFF2CC"/>
          </a:solidFill>
          <a:ln w="12700" cap="flat" cmpd="sng">
            <a:solidFill>
              <a:srgbClr val="F7ECD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6" name="Google Shape;16;p3" descr="preencoded.png"/>
          <p:cNvPicPr preferRelativeResize="0"/>
          <p:nvPr/>
        </p:nvPicPr>
        <p:blipFill rotWithShape="1">
          <a:blip r:embed="rId3">
            <a:alphaModFix/>
          </a:blip>
          <a:srcRect/>
          <a:stretch/>
        </p:blipFill>
        <p:spPr>
          <a:xfrm>
            <a:off x="609600" y="902091"/>
            <a:ext cx="1724025" cy="333375"/>
          </a:xfrm>
          <a:prstGeom prst="rect">
            <a:avLst/>
          </a:prstGeom>
          <a:noFill/>
          <a:ln>
            <a:noFill/>
          </a:ln>
        </p:spPr>
      </p:pic>
      <p:pic>
        <p:nvPicPr>
          <p:cNvPr id="17" name="Google Shape;17;p3" descr="preencoded.png"/>
          <p:cNvPicPr preferRelativeResize="0"/>
          <p:nvPr/>
        </p:nvPicPr>
        <p:blipFill rotWithShape="1">
          <a:blip r:embed="rId4">
            <a:alphaModFix/>
          </a:blip>
          <a:srcRect/>
          <a:stretch/>
        </p:blipFill>
        <p:spPr>
          <a:xfrm>
            <a:off x="704850" y="4413283"/>
            <a:ext cx="161925" cy="161925"/>
          </a:xfrm>
          <a:prstGeom prst="rect">
            <a:avLst/>
          </a:prstGeom>
          <a:noFill/>
          <a:ln>
            <a:noFill/>
          </a:ln>
        </p:spPr>
      </p:pic>
      <p:sp>
        <p:nvSpPr>
          <p:cNvPr id="22" name="Google Shape;22;p3"/>
          <p:cNvSpPr/>
          <p:nvPr/>
        </p:nvSpPr>
        <p:spPr>
          <a:xfrm>
            <a:off x="676274" y="1016391"/>
            <a:ext cx="2009775" cy="147640"/>
          </a:xfrm>
          <a:prstGeom prst="rect">
            <a:avLst/>
          </a:prstGeom>
          <a:noFill/>
          <a:ln>
            <a:noFill/>
          </a:ln>
        </p:spPr>
        <p:txBody>
          <a:bodyPr spcFirstLastPara="1" wrap="square" lIns="0" tIns="0" rIns="0" bIns="0" anchor="t" anchorCtr="0">
            <a:noAutofit/>
          </a:bodyPr>
          <a:lstStyle/>
          <a:p>
            <a:pPr marL="0" marR="0" lvl="0" indent="0" algn="l" rtl="0">
              <a:lnSpc>
                <a:spcPct val="116666"/>
              </a:lnSpc>
              <a:spcBef>
                <a:spcPts val="0"/>
              </a:spcBef>
              <a:spcAft>
                <a:spcPts val="0"/>
              </a:spcAft>
              <a:buNone/>
            </a:pPr>
            <a:r>
              <a:rPr lang="en-US" sz="900" b="1" i="0" u="none" strike="noStrike" cap="none" dirty="0">
                <a:solidFill>
                  <a:schemeClr val="accent4"/>
                </a:solidFill>
                <a:latin typeface="Roboto"/>
                <a:ea typeface="Roboto"/>
                <a:cs typeface="Roboto"/>
                <a:sym typeface="Roboto"/>
              </a:rPr>
              <a:t>International </a:t>
            </a:r>
            <a:r>
              <a:rPr lang="en-US" sz="900" b="1" dirty="0">
                <a:solidFill>
                  <a:schemeClr val="accent4"/>
                </a:solidFill>
                <a:latin typeface="Roboto"/>
                <a:ea typeface="Roboto"/>
                <a:cs typeface="Roboto"/>
                <a:sym typeface="Roboto"/>
              </a:rPr>
              <a:t>Long-term Savings</a:t>
            </a:r>
            <a:r>
              <a:rPr lang="en-US" sz="900" b="1" i="0" u="none" strike="noStrike" cap="none" dirty="0">
                <a:solidFill>
                  <a:schemeClr val="accent4"/>
                </a:solidFill>
                <a:latin typeface="Roboto"/>
                <a:ea typeface="Roboto"/>
                <a:cs typeface="Roboto"/>
                <a:sym typeface="Roboto"/>
              </a:rPr>
              <a:t> Plan</a:t>
            </a:r>
            <a:endParaRPr sz="900" b="0" i="0" u="none" strike="noStrike" cap="none" dirty="0">
              <a:solidFill>
                <a:schemeClr val="accent4"/>
              </a:solidFill>
              <a:latin typeface="Calibri"/>
              <a:ea typeface="Calibri"/>
              <a:cs typeface="Calibri"/>
              <a:sym typeface="Calibri"/>
            </a:endParaRPr>
          </a:p>
        </p:txBody>
      </p:sp>
      <p:sp>
        <p:nvSpPr>
          <p:cNvPr id="23" name="Google Shape;23;p3"/>
          <p:cNvSpPr/>
          <p:nvPr/>
        </p:nvSpPr>
        <p:spPr>
          <a:xfrm>
            <a:off x="666750" y="1206891"/>
            <a:ext cx="1590600" cy="219000"/>
          </a:xfrm>
          <a:prstGeom prst="rect">
            <a:avLst/>
          </a:prstGeom>
          <a:noFill/>
          <a:ln>
            <a:noFill/>
          </a:ln>
        </p:spPr>
        <p:txBody>
          <a:bodyPr spcFirstLastPara="1" wrap="square" lIns="0" tIns="0" rIns="0" bIns="0" anchor="t" anchorCtr="0">
            <a:noAutofit/>
          </a:bodyPr>
          <a:lstStyle/>
          <a:p>
            <a:pPr marL="0" marR="0" lvl="0" indent="0" algn="l" rtl="0">
              <a:lnSpc>
                <a:spcPct val="115000"/>
              </a:lnSpc>
              <a:spcBef>
                <a:spcPts val="0"/>
              </a:spcBef>
              <a:spcAft>
                <a:spcPts val="0"/>
              </a:spcAft>
              <a:buNone/>
            </a:pPr>
            <a:r>
              <a:rPr lang="en-US" sz="1500" b="1" i="0" u="none" strike="noStrike" cap="none">
                <a:solidFill>
                  <a:schemeClr val="dk1"/>
                </a:solidFill>
                <a:latin typeface="Roboto"/>
                <a:ea typeface="Roboto"/>
                <a:cs typeface="Roboto"/>
                <a:sym typeface="Roboto"/>
              </a:rPr>
              <a:t>Decision Form</a:t>
            </a:r>
            <a:endParaRPr sz="1500" b="0" i="0" u="none" strike="noStrike" cap="none">
              <a:solidFill>
                <a:schemeClr val="dk1"/>
              </a:solidFill>
              <a:latin typeface="Calibri"/>
              <a:ea typeface="Calibri"/>
              <a:cs typeface="Calibri"/>
              <a:sym typeface="Calibri"/>
            </a:endParaRPr>
          </a:p>
        </p:txBody>
      </p:sp>
      <p:sp>
        <p:nvSpPr>
          <p:cNvPr id="24" name="Google Shape;24;p3"/>
          <p:cNvSpPr/>
          <p:nvPr/>
        </p:nvSpPr>
        <p:spPr>
          <a:xfrm>
            <a:off x="647700" y="4051333"/>
            <a:ext cx="4353000" cy="152400"/>
          </a:xfrm>
          <a:prstGeom prst="rect">
            <a:avLst/>
          </a:prstGeom>
          <a:noFill/>
          <a:ln>
            <a:noFill/>
          </a:ln>
        </p:spPr>
        <p:txBody>
          <a:bodyPr spcFirstLastPara="1" wrap="square" lIns="0" tIns="0" rIns="0" bIns="0" anchor="t" anchorCtr="0">
            <a:noAutofit/>
          </a:bodyPr>
          <a:lstStyle/>
          <a:p>
            <a:pPr marL="0" marR="0" lvl="0" indent="0" algn="l" rtl="0">
              <a:lnSpc>
                <a:spcPct val="114285"/>
              </a:lnSpc>
              <a:spcBef>
                <a:spcPts val="0"/>
              </a:spcBef>
              <a:spcAft>
                <a:spcPts val="0"/>
              </a:spcAft>
              <a:buNone/>
            </a:pPr>
            <a:r>
              <a:rPr lang="en-US" sz="1050" b="1" i="0" u="none" strike="noStrike" cap="none" dirty="0">
                <a:solidFill>
                  <a:schemeClr val="dk1"/>
                </a:solidFill>
                <a:latin typeface="Roboto"/>
                <a:ea typeface="Roboto"/>
                <a:cs typeface="Roboto"/>
                <a:sym typeface="Roboto"/>
              </a:rPr>
              <a:t>Enrollment Decision</a:t>
            </a:r>
            <a:endParaRPr sz="1050" b="0" i="0" u="none" strike="noStrike" cap="none" dirty="0">
              <a:solidFill>
                <a:schemeClr val="dk1"/>
              </a:solidFill>
              <a:latin typeface="Calibri"/>
              <a:ea typeface="Calibri"/>
              <a:cs typeface="Calibri"/>
              <a:sym typeface="Calibri"/>
            </a:endParaRPr>
          </a:p>
        </p:txBody>
      </p:sp>
      <p:sp>
        <p:nvSpPr>
          <p:cNvPr id="25" name="Google Shape;25;p3"/>
          <p:cNvSpPr/>
          <p:nvPr/>
        </p:nvSpPr>
        <p:spPr>
          <a:xfrm>
            <a:off x="676275" y="6705209"/>
            <a:ext cx="895500" cy="152400"/>
          </a:xfrm>
          <a:prstGeom prst="rect">
            <a:avLst/>
          </a:prstGeom>
          <a:noFill/>
          <a:ln>
            <a:noFill/>
          </a:ln>
        </p:spPr>
        <p:txBody>
          <a:bodyPr spcFirstLastPara="1" wrap="square" lIns="0" tIns="0" rIns="0" bIns="0" anchor="t" anchorCtr="0">
            <a:noAutofit/>
          </a:bodyPr>
          <a:lstStyle/>
          <a:p>
            <a:pPr marL="0" marR="0" lvl="0" indent="0" algn="l" rtl="0">
              <a:lnSpc>
                <a:spcPct val="114285"/>
              </a:lnSpc>
              <a:spcBef>
                <a:spcPts val="0"/>
              </a:spcBef>
              <a:spcAft>
                <a:spcPts val="0"/>
              </a:spcAft>
              <a:buNone/>
            </a:pPr>
            <a:r>
              <a:rPr lang="en-US" sz="1050" b="1" i="0" u="none" strike="noStrike" cap="none" dirty="0">
                <a:solidFill>
                  <a:schemeClr val="dk1"/>
                </a:solidFill>
                <a:latin typeface="Roboto"/>
                <a:ea typeface="Roboto"/>
                <a:cs typeface="Roboto"/>
                <a:sym typeface="Roboto"/>
              </a:rPr>
              <a:t>Signature:</a:t>
            </a:r>
            <a:endParaRPr sz="1050" b="0" i="0" u="none" strike="noStrike" cap="none" dirty="0">
              <a:solidFill>
                <a:schemeClr val="dk1"/>
              </a:solidFill>
              <a:latin typeface="Calibri"/>
              <a:ea typeface="Calibri"/>
              <a:cs typeface="Calibri"/>
              <a:sym typeface="Calibri"/>
            </a:endParaRPr>
          </a:p>
        </p:txBody>
      </p:sp>
      <p:sp>
        <p:nvSpPr>
          <p:cNvPr id="26" name="Google Shape;26;p3"/>
          <p:cNvSpPr/>
          <p:nvPr/>
        </p:nvSpPr>
        <p:spPr>
          <a:xfrm>
            <a:off x="1249680" y="1736758"/>
            <a:ext cx="205359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dirty="0">
                <a:solidFill>
                  <a:srgbClr val="000000"/>
                </a:solidFill>
                <a:latin typeface="Roboto"/>
                <a:ea typeface="Roboto"/>
                <a:cs typeface="Roboto"/>
                <a:sym typeface="Roboto"/>
              </a:rPr>
              <a:t>Forename(s):</a:t>
            </a:r>
            <a:endParaRPr sz="750" b="0" i="0" u="none" strike="noStrike" cap="none" dirty="0">
              <a:solidFill>
                <a:schemeClr val="dk1"/>
              </a:solidFill>
              <a:latin typeface="Calibri"/>
              <a:ea typeface="Calibri"/>
              <a:cs typeface="Calibri"/>
              <a:sym typeface="Calibri"/>
            </a:endParaRPr>
          </a:p>
        </p:txBody>
      </p:sp>
      <p:sp>
        <p:nvSpPr>
          <p:cNvPr id="29" name="Google Shape;29;p3"/>
          <p:cNvSpPr/>
          <p:nvPr/>
        </p:nvSpPr>
        <p:spPr>
          <a:xfrm>
            <a:off x="1228725" y="2165383"/>
            <a:ext cx="8955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dirty="0">
                <a:solidFill>
                  <a:srgbClr val="000000"/>
                </a:solidFill>
                <a:latin typeface="Roboto"/>
                <a:ea typeface="Roboto"/>
                <a:cs typeface="Roboto"/>
                <a:sym typeface="Roboto"/>
              </a:rPr>
              <a:t>Date of Birth:</a:t>
            </a:r>
            <a:endParaRPr sz="750" b="0" i="0" u="none" strike="noStrike" cap="none" dirty="0">
              <a:solidFill>
                <a:schemeClr val="dk1"/>
              </a:solidFill>
              <a:latin typeface="Calibri"/>
              <a:ea typeface="Calibri"/>
              <a:cs typeface="Calibri"/>
              <a:sym typeface="Calibri"/>
            </a:endParaRPr>
          </a:p>
        </p:txBody>
      </p:sp>
      <p:sp>
        <p:nvSpPr>
          <p:cNvPr id="30" name="Google Shape;30;p3"/>
          <p:cNvSpPr/>
          <p:nvPr/>
        </p:nvSpPr>
        <p:spPr>
          <a:xfrm>
            <a:off x="1152525" y="3022633"/>
            <a:ext cx="8955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Street:</a:t>
            </a:r>
            <a:endParaRPr sz="750" b="0" i="0" u="none" strike="noStrike" cap="none">
              <a:solidFill>
                <a:schemeClr val="dk1"/>
              </a:solidFill>
              <a:latin typeface="Calibri"/>
              <a:ea typeface="Calibri"/>
              <a:cs typeface="Calibri"/>
              <a:sym typeface="Calibri"/>
            </a:endParaRPr>
          </a:p>
        </p:txBody>
      </p:sp>
      <p:sp>
        <p:nvSpPr>
          <p:cNvPr id="31" name="Google Shape;31;p3"/>
          <p:cNvSpPr/>
          <p:nvPr/>
        </p:nvSpPr>
        <p:spPr>
          <a:xfrm>
            <a:off x="2333625" y="3022633"/>
            <a:ext cx="8955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Town / City:</a:t>
            </a:r>
            <a:endParaRPr sz="750" b="0" i="0" u="none" strike="noStrike" cap="none">
              <a:solidFill>
                <a:schemeClr val="dk1"/>
              </a:solidFill>
              <a:latin typeface="Calibri"/>
              <a:ea typeface="Calibri"/>
              <a:cs typeface="Calibri"/>
              <a:sym typeface="Calibri"/>
            </a:endParaRPr>
          </a:p>
        </p:txBody>
      </p:sp>
      <p:sp>
        <p:nvSpPr>
          <p:cNvPr id="32" name="Google Shape;32;p3"/>
          <p:cNvSpPr/>
          <p:nvPr/>
        </p:nvSpPr>
        <p:spPr>
          <a:xfrm>
            <a:off x="2209800" y="2165383"/>
            <a:ext cx="13812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Country of Birth:</a:t>
            </a:r>
            <a:endParaRPr sz="750" b="0" i="0" u="none" strike="noStrike" cap="none">
              <a:solidFill>
                <a:schemeClr val="dk1"/>
              </a:solidFill>
              <a:latin typeface="Calibri"/>
              <a:ea typeface="Calibri"/>
              <a:cs typeface="Calibri"/>
              <a:sym typeface="Calibri"/>
            </a:endParaRPr>
          </a:p>
        </p:txBody>
      </p:sp>
      <p:sp>
        <p:nvSpPr>
          <p:cNvPr id="33" name="Google Shape;33;p3"/>
          <p:cNvSpPr/>
          <p:nvPr/>
        </p:nvSpPr>
        <p:spPr>
          <a:xfrm>
            <a:off x="3593172" y="3022633"/>
            <a:ext cx="8478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dirty="0">
                <a:solidFill>
                  <a:srgbClr val="000000"/>
                </a:solidFill>
                <a:latin typeface="Roboto"/>
                <a:ea typeface="Roboto"/>
                <a:cs typeface="Roboto"/>
                <a:sym typeface="Roboto"/>
              </a:rPr>
              <a:t>Postal Code:</a:t>
            </a:r>
            <a:endParaRPr sz="750" b="0" i="0" u="none" strike="noStrike" cap="none" dirty="0">
              <a:solidFill>
                <a:schemeClr val="dk1"/>
              </a:solidFill>
              <a:latin typeface="Calibri"/>
              <a:ea typeface="Calibri"/>
              <a:cs typeface="Calibri"/>
              <a:sym typeface="Calibri"/>
            </a:endParaRPr>
          </a:p>
        </p:txBody>
      </p:sp>
      <p:sp>
        <p:nvSpPr>
          <p:cNvPr id="34" name="Google Shape;34;p3"/>
          <p:cNvSpPr/>
          <p:nvPr/>
        </p:nvSpPr>
        <p:spPr>
          <a:xfrm>
            <a:off x="3648075" y="2165383"/>
            <a:ext cx="13716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Nationality:</a:t>
            </a:r>
            <a:endParaRPr sz="750" b="0" i="0" u="none" strike="noStrike" cap="none">
              <a:solidFill>
                <a:schemeClr val="dk1"/>
              </a:solidFill>
              <a:latin typeface="Calibri"/>
              <a:ea typeface="Calibri"/>
              <a:cs typeface="Calibri"/>
              <a:sym typeface="Calibri"/>
            </a:endParaRPr>
          </a:p>
        </p:txBody>
      </p:sp>
      <p:sp>
        <p:nvSpPr>
          <p:cNvPr id="35" name="Google Shape;35;p3"/>
          <p:cNvSpPr/>
          <p:nvPr/>
        </p:nvSpPr>
        <p:spPr>
          <a:xfrm>
            <a:off x="4457700" y="3022633"/>
            <a:ext cx="5811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Country:</a:t>
            </a:r>
            <a:endParaRPr sz="750" b="0" i="0" u="none" strike="noStrike" cap="none">
              <a:solidFill>
                <a:schemeClr val="dk1"/>
              </a:solidFill>
              <a:latin typeface="Calibri"/>
              <a:ea typeface="Calibri"/>
              <a:cs typeface="Calibri"/>
              <a:sym typeface="Calibri"/>
            </a:endParaRPr>
          </a:p>
        </p:txBody>
      </p:sp>
      <p:sp>
        <p:nvSpPr>
          <p:cNvPr id="36" name="Google Shape;36;p3"/>
          <p:cNvSpPr/>
          <p:nvPr/>
        </p:nvSpPr>
        <p:spPr>
          <a:xfrm>
            <a:off x="685800" y="3451258"/>
            <a:ext cx="20478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dirty="0">
                <a:solidFill>
                  <a:srgbClr val="000000"/>
                </a:solidFill>
                <a:latin typeface="Roboto"/>
                <a:ea typeface="Roboto"/>
                <a:cs typeface="Roboto"/>
                <a:sym typeface="Roboto"/>
              </a:rPr>
              <a:t>National ID Number:</a:t>
            </a:r>
            <a:endParaRPr sz="750" b="0" i="0" u="none" strike="noStrike" cap="none" dirty="0">
              <a:solidFill>
                <a:schemeClr val="dk1"/>
              </a:solidFill>
              <a:latin typeface="Calibri"/>
              <a:ea typeface="Calibri"/>
              <a:cs typeface="Calibri"/>
              <a:sym typeface="Calibri"/>
            </a:endParaRPr>
          </a:p>
        </p:txBody>
      </p:sp>
      <p:sp>
        <p:nvSpPr>
          <p:cNvPr id="38" name="Google Shape;38;p3"/>
          <p:cNvSpPr/>
          <p:nvPr/>
        </p:nvSpPr>
        <p:spPr>
          <a:xfrm>
            <a:off x="666750" y="2594008"/>
            <a:ext cx="21051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Work Email:</a:t>
            </a:r>
            <a:endParaRPr sz="750" b="0" i="0" u="none" strike="noStrike" cap="none">
              <a:solidFill>
                <a:schemeClr val="dk1"/>
              </a:solidFill>
              <a:latin typeface="Calibri"/>
              <a:ea typeface="Calibri"/>
              <a:cs typeface="Calibri"/>
              <a:sym typeface="Calibri"/>
            </a:endParaRPr>
          </a:p>
        </p:txBody>
      </p:sp>
      <p:sp>
        <p:nvSpPr>
          <p:cNvPr id="39" name="Google Shape;39;p3"/>
          <p:cNvSpPr/>
          <p:nvPr/>
        </p:nvSpPr>
        <p:spPr>
          <a:xfrm>
            <a:off x="2819400" y="2594008"/>
            <a:ext cx="21051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Personal Email:</a:t>
            </a:r>
            <a:endParaRPr sz="750" b="0" i="0" u="none" strike="noStrike" cap="none">
              <a:solidFill>
                <a:schemeClr val="dk1"/>
              </a:solidFill>
              <a:latin typeface="Calibri"/>
              <a:ea typeface="Calibri"/>
              <a:cs typeface="Calibri"/>
              <a:sym typeface="Calibri"/>
            </a:endParaRPr>
          </a:p>
        </p:txBody>
      </p:sp>
      <p:sp>
        <p:nvSpPr>
          <p:cNvPr id="40" name="Google Shape;40;p3"/>
          <p:cNvSpPr/>
          <p:nvPr/>
        </p:nvSpPr>
        <p:spPr>
          <a:xfrm>
            <a:off x="3162300" y="1736758"/>
            <a:ext cx="18669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Surname:</a:t>
            </a:r>
            <a:endParaRPr sz="750" b="0" i="0" u="none" strike="noStrike" cap="none">
              <a:solidFill>
                <a:schemeClr val="dk1"/>
              </a:solidFill>
              <a:latin typeface="Calibri"/>
              <a:ea typeface="Calibri"/>
              <a:cs typeface="Calibri"/>
              <a:sym typeface="Calibri"/>
            </a:endParaRPr>
          </a:p>
        </p:txBody>
      </p:sp>
      <p:sp>
        <p:nvSpPr>
          <p:cNvPr id="41" name="Google Shape;41;p3"/>
          <p:cNvSpPr/>
          <p:nvPr/>
        </p:nvSpPr>
        <p:spPr>
          <a:xfrm>
            <a:off x="2838450" y="3451258"/>
            <a:ext cx="20955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National ID Issued By:</a:t>
            </a:r>
            <a:endParaRPr sz="750" b="0" i="0" u="none" strike="noStrike" cap="none">
              <a:solidFill>
                <a:schemeClr val="dk1"/>
              </a:solidFill>
              <a:latin typeface="Calibri"/>
              <a:ea typeface="Calibri"/>
              <a:cs typeface="Calibri"/>
              <a:sym typeface="Calibri"/>
            </a:endParaRPr>
          </a:p>
        </p:txBody>
      </p:sp>
      <p:sp>
        <p:nvSpPr>
          <p:cNvPr id="42" name="Google Shape;42;p3"/>
          <p:cNvSpPr/>
          <p:nvPr/>
        </p:nvSpPr>
        <p:spPr>
          <a:xfrm>
            <a:off x="647700" y="1736758"/>
            <a:ext cx="5238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Prefix:</a:t>
            </a:r>
            <a:endParaRPr sz="750" b="0" i="0" u="none" strike="noStrike" cap="none">
              <a:solidFill>
                <a:schemeClr val="dk1"/>
              </a:solidFill>
              <a:latin typeface="Calibri"/>
              <a:ea typeface="Calibri"/>
              <a:cs typeface="Calibri"/>
              <a:sym typeface="Calibri"/>
            </a:endParaRPr>
          </a:p>
        </p:txBody>
      </p:sp>
      <p:sp>
        <p:nvSpPr>
          <p:cNvPr id="43" name="Google Shape;43;p3"/>
          <p:cNvSpPr/>
          <p:nvPr/>
        </p:nvSpPr>
        <p:spPr>
          <a:xfrm>
            <a:off x="647700" y="2165383"/>
            <a:ext cx="5238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Gender:</a:t>
            </a:r>
            <a:endParaRPr sz="750" b="0" i="0" u="none" strike="noStrike" cap="none">
              <a:solidFill>
                <a:schemeClr val="dk1"/>
              </a:solidFill>
              <a:latin typeface="Calibri"/>
              <a:ea typeface="Calibri"/>
              <a:cs typeface="Calibri"/>
              <a:sym typeface="Calibri"/>
            </a:endParaRPr>
          </a:p>
        </p:txBody>
      </p:sp>
      <p:sp>
        <p:nvSpPr>
          <p:cNvPr id="44" name="Google Shape;44;p3"/>
          <p:cNvSpPr/>
          <p:nvPr/>
        </p:nvSpPr>
        <p:spPr>
          <a:xfrm>
            <a:off x="657225" y="3022633"/>
            <a:ext cx="4383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dirty="0">
                <a:solidFill>
                  <a:srgbClr val="000000"/>
                </a:solidFill>
                <a:latin typeface="Roboto"/>
                <a:ea typeface="Roboto"/>
                <a:cs typeface="Roboto"/>
                <a:sym typeface="Roboto"/>
              </a:rPr>
              <a:t>House #:</a:t>
            </a:r>
            <a:endParaRPr sz="750" b="0" i="0" u="none" strike="noStrike" cap="none" dirty="0">
              <a:solidFill>
                <a:schemeClr val="dk1"/>
              </a:solidFill>
              <a:latin typeface="Calibri"/>
              <a:ea typeface="Calibri"/>
              <a:cs typeface="Calibri"/>
              <a:sym typeface="Calibri"/>
            </a:endParaRPr>
          </a:p>
        </p:txBody>
      </p:sp>
      <p:sp>
        <p:nvSpPr>
          <p:cNvPr id="45" name="Google Shape;45;p3"/>
          <p:cNvSpPr/>
          <p:nvPr/>
        </p:nvSpPr>
        <p:spPr>
          <a:xfrm>
            <a:off x="3203933" y="5179454"/>
            <a:ext cx="1704900" cy="3429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dirty="0">
                <a:solidFill>
                  <a:srgbClr val="000000"/>
                </a:solidFill>
                <a:latin typeface="Roboto"/>
                <a:ea typeface="Roboto"/>
                <a:cs typeface="Roboto"/>
                <a:sym typeface="Roboto"/>
              </a:rPr>
              <a:t>I understand that withholdings will be translated to USD based on the month-end Central Bank rate. </a:t>
            </a:r>
            <a:r>
              <a:rPr lang="en-US" sz="750" b="0" i="1" u="none" strike="noStrike" cap="none" dirty="0">
                <a:solidFill>
                  <a:srgbClr val="686868"/>
                </a:solidFill>
                <a:latin typeface="Roboto"/>
                <a:ea typeface="Roboto"/>
                <a:cs typeface="Roboto"/>
                <a:sym typeface="Roboto"/>
              </a:rPr>
              <a:t>Initial.</a:t>
            </a:r>
            <a:endParaRPr sz="750" b="0" i="0" u="none" strike="noStrike" cap="none" dirty="0">
              <a:solidFill>
                <a:schemeClr val="dk1"/>
              </a:solidFill>
              <a:latin typeface="Calibri"/>
              <a:ea typeface="Calibri"/>
              <a:cs typeface="Calibri"/>
              <a:sym typeface="Calibri"/>
            </a:endParaRPr>
          </a:p>
        </p:txBody>
      </p:sp>
      <p:sp>
        <p:nvSpPr>
          <p:cNvPr id="46" name="Google Shape;46;p3"/>
          <p:cNvSpPr/>
          <p:nvPr/>
        </p:nvSpPr>
        <p:spPr>
          <a:xfrm>
            <a:off x="942974" y="4392734"/>
            <a:ext cx="4162427" cy="244128"/>
          </a:xfrm>
          <a:prstGeom prst="rect">
            <a:avLst/>
          </a:prstGeom>
          <a:noFill/>
          <a:ln>
            <a:noFill/>
          </a:ln>
        </p:spPr>
        <p:txBody>
          <a:bodyPr spcFirstLastPara="1" wrap="square" lIns="0" tIns="0" rIns="0" bIns="0" anchor="t" anchorCtr="0">
            <a:noAutofit/>
          </a:bodyPr>
          <a:lstStyle/>
          <a:p>
            <a:pPr marL="0" marR="0" lvl="0" indent="0" algn="l" rtl="0">
              <a:lnSpc>
                <a:spcPct val="118750"/>
              </a:lnSpc>
              <a:spcBef>
                <a:spcPts val="0"/>
              </a:spcBef>
              <a:spcAft>
                <a:spcPts val="0"/>
              </a:spcAft>
              <a:buNone/>
            </a:pPr>
            <a:r>
              <a:rPr lang="en-US" sz="900" b="1" i="0" u="none" strike="noStrike" cap="none" dirty="0">
                <a:solidFill>
                  <a:srgbClr val="38761D"/>
                </a:solidFill>
                <a:latin typeface="Roboto"/>
                <a:ea typeface="Roboto"/>
                <a:cs typeface="Roboto"/>
                <a:sym typeface="Roboto"/>
              </a:rPr>
              <a:t>Yes, I want to enroll in the [Organization] International Long-term Savings Plan. </a:t>
            </a:r>
            <a:endParaRPr sz="900" b="0" i="0" u="none" strike="noStrike" cap="none" dirty="0">
              <a:solidFill>
                <a:srgbClr val="38761D"/>
              </a:solidFill>
              <a:latin typeface="Calibri"/>
              <a:ea typeface="Calibri"/>
              <a:cs typeface="Calibri"/>
              <a:sym typeface="Calibri"/>
            </a:endParaRPr>
          </a:p>
        </p:txBody>
      </p:sp>
      <p:sp>
        <p:nvSpPr>
          <p:cNvPr id="51" name="Google Shape;51;p3"/>
          <p:cNvSpPr/>
          <p:nvPr/>
        </p:nvSpPr>
        <p:spPr>
          <a:xfrm>
            <a:off x="3095625" y="721116"/>
            <a:ext cx="657300" cy="265500"/>
          </a:xfrm>
          <a:prstGeom prst="rect">
            <a:avLst/>
          </a:prstGeom>
          <a:noFill/>
          <a:ln>
            <a:noFill/>
          </a:ln>
        </p:spPr>
        <p:txBody>
          <a:bodyPr spcFirstLastPara="1" wrap="square" lIns="0" tIns="0" rIns="0" bIns="0" anchor="t" anchorCtr="0">
            <a:noAutofit/>
          </a:bodyPr>
          <a:lstStyle/>
          <a:p>
            <a:pPr marL="0" marR="0" lvl="0" indent="0" algn="r" rtl="0">
              <a:lnSpc>
                <a:spcPct val="114285"/>
              </a:lnSpc>
              <a:spcBef>
                <a:spcPts val="0"/>
              </a:spcBef>
              <a:spcAft>
                <a:spcPts val="0"/>
              </a:spcAft>
              <a:buNone/>
            </a:pPr>
            <a:r>
              <a:rPr lang="en-US" sz="525" b="1" i="0" u="none" strike="noStrike" cap="none">
                <a:solidFill>
                  <a:srgbClr val="833C0B"/>
                </a:solidFill>
                <a:latin typeface="Roboto"/>
                <a:ea typeface="Roboto"/>
                <a:cs typeface="Roboto"/>
                <a:sym typeface="Roboto"/>
              </a:rPr>
              <a:t>Please return your completed form to:</a:t>
            </a:r>
            <a:endParaRPr sz="525" b="0" i="0" u="none" strike="noStrike" cap="none">
              <a:solidFill>
                <a:srgbClr val="833C0B"/>
              </a:solidFill>
              <a:latin typeface="Calibri"/>
              <a:ea typeface="Calibri"/>
              <a:cs typeface="Calibri"/>
              <a:sym typeface="Calibri"/>
            </a:endParaRPr>
          </a:p>
        </p:txBody>
      </p:sp>
      <p:sp>
        <p:nvSpPr>
          <p:cNvPr id="52" name="Google Shape;52;p3"/>
          <p:cNvSpPr/>
          <p:nvPr/>
        </p:nvSpPr>
        <p:spPr>
          <a:xfrm>
            <a:off x="3095625" y="1111641"/>
            <a:ext cx="657300" cy="144900"/>
          </a:xfrm>
          <a:prstGeom prst="rect">
            <a:avLst/>
          </a:prstGeom>
          <a:noFill/>
          <a:ln>
            <a:noFill/>
          </a:ln>
        </p:spPr>
        <p:txBody>
          <a:bodyPr spcFirstLastPara="1" wrap="square" lIns="0" tIns="0" rIns="0" bIns="0" anchor="t" anchorCtr="0">
            <a:noAutofit/>
          </a:bodyPr>
          <a:lstStyle/>
          <a:p>
            <a:pPr marL="0" marR="0" lvl="0" indent="0" algn="r" rtl="0">
              <a:lnSpc>
                <a:spcPct val="114285"/>
              </a:lnSpc>
              <a:spcBef>
                <a:spcPts val="0"/>
              </a:spcBef>
              <a:spcAft>
                <a:spcPts val="0"/>
              </a:spcAft>
              <a:buNone/>
            </a:pPr>
            <a:r>
              <a:rPr lang="en-US" sz="525" b="1" i="0" u="none" strike="noStrike" cap="none">
                <a:solidFill>
                  <a:srgbClr val="833C0B"/>
                </a:solidFill>
                <a:latin typeface="Roboto"/>
                <a:ea typeface="Roboto"/>
                <a:cs typeface="Roboto"/>
                <a:sym typeface="Roboto"/>
              </a:rPr>
              <a:t>No later than:</a:t>
            </a:r>
            <a:endParaRPr sz="525" b="0" i="0" u="none" strike="noStrike" cap="none">
              <a:solidFill>
                <a:srgbClr val="833C0B"/>
              </a:solidFill>
              <a:latin typeface="Calibri"/>
              <a:ea typeface="Calibri"/>
              <a:cs typeface="Calibri"/>
              <a:sym typeface="Calibri"/>
            </a:endParaRPr>
          </a:p>
        </p:txBody>
      </p:sp>
      <p:sp>
        <p:nvSpPr>
          <p:cNvPr id="57" name="Google Shape;57;p3"/>
          <p:cNvSpPr/>
          <p:nvPr/>
        </p:nvSpPr>
        <p:spPr>
          <a:xfrm>
            <a:off x="3806825" y="697303"/>
            <a:ext cx="11271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58" name="Google Shape;58;p3"/>
          <p:cNvSpPr/>
          <p:nvPr/>
        </p:nvSpPr>
        <p:spPr>
          <a:xfrm>
            <a:off x="3806825" y="1033854"/>
            <a:ext cx="11271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59" name="Google Shape;59;p3"/>
          <p:cNvSpPr/>
          <p:nvPr/>
        </p:nvSpPr>
        <p:spPr>
          <a:xfrm>
            <a:off x="3171825" y="1897096"/>
            <a:ext cx="18765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60" name="Google Shape;60;p3"/>
          <p:cNvSpPr/>
          <p:nvPr/>
        </p:nvSpPr>
        <p:spPr>
          <a:xfrm>
            <a:off x="1244600" y="1893921"/>
            <a:ext cx="18510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61" name="Google Shape;61;p3"/>
          <p:cNvSpPr/>
          <p:nvPr/>
        </p:nvSpPr>
        <p:spPr>
          <a:xfrm>
            <a:off x="647701" y="1897096"/>
            <a:ext cx="5208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62" name="Google Shape;62;p3"/>
          <p:cNvSpPr/>
          <p:nvPr/>
        </p:nvSpPr>
        <p:spPr>
          <a:xfrm>
            <a:off x="647701" y="2319371"/>
            <a:ext cx="5208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63" name="Google Shape;63;p3"/>
          <p:cNvSpPr/>
          <p:nvPr/>
        </p:nvSpPr>
        <p:spPr>
          <a:xfrm>
            <a:off x="1230709" y="2322545"/>
            <a:ext cx="9144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800" dirty="0">
                <a:solidFill>
                  <a:schemeClr val="accent3"/>
                </a:solidFill>
                <a:latin typeface="Calibri"/>
                <a:ea typeface="Calibri"/>
                <a:cs typeface="Calibri"/>
                <a:sym typeface="Calibri"/>
              </a:rPr>
              <a:t>dd/mm</a:t>
            </a:r>
            <a:r>
              <a:rPr lang="en-US" sz="800" b="0" i="0" u="none" strike="noStrike" cap="none" dirty="0">
                <a:solidFill>
                  <a:schemeClr val="accent3"/>
                </a:solidFill>
                <a:latin typeface="Calibri"/>
                <a:ea typeface="Calibri"/>
                <a:cs typeface="Calibri"/>
                <a:sym typeface="Calibri"/>
              </a:rPr>
              <a:t>/</a:t>
            </a:r>
            <a:r>
              <a:rPr lang="en-US" sz="800" b="0" i="0" u="none" strike="noStrike" cap="none" dirty="0" err="1">
                <a:solidFill>
                  <a:schemeClr val="accent3"/>
                </a:solidFill>
                <a:latin typeface="Calibri"/>
                <a:ea typeface="Calibri"/>
                <a:cs typeface="Calibri"/>
                <a:sym typeface="Calibri"/>
              </a:rPr>
              <a:t>yyyy</a:t>
            </a:r>
            <a:endParaRPr sz="800" b="0" i="0" u="none" strike="noStrike" cap="none" dirty="0">
              <a:solidFill>
                <a:schemeClr val="accent3"/>
              </a:solidFill>
              <a:latin typeface="Calibri"/>
              <a:ea typeface="Calibri"/>
              <a:cs typeface="Calibri"/>
              <a:sym typeface="Calibri"/>
            </a:endParaRPr>
          </a:p>
        </p:txBody>
      </p:sp>
      <p:sp>
        <p:nvSpPr>
          <p:cNvPr id="64" name="Google Shape;64;p3"/>
          <p:cNvSpPr/>
          <p:nvPr/>
        </p:nvSpPr>
        <p:spPr>
          <a:xfrm>
            <a:off x="2209800" y="2319370"/>
            <a:ext cx="13812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65" name="Google Shape;65;p3"/>
          <p:cNvSpPr/>
          <p:nvPr/>
        </p:nvSpPr>
        <p:spPr>
          <a:xfrm>
            <a:off x="3643313" y="2325720"/>
            <a:ext cx="14049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66" name="Google Shape;66;p3"/>
          <p:cNvSpPr/>
          <p:nvPr/>
        </p:nvSpPr>
        <p:spPr>
          <a:xfrm>
            <a:off x="2828925" y="2755932"/>
            <a:ext cx="22194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67" name="Google Shape;67;p3"/>
          <p:cNvSpPr/>
          <p:nvPr/>
        </p:nvSpPr>
        <p:spPr>
          <a:xfrm>
            <a:off x="654050" y="2751168"/>
            <a:ext cx="21051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68" name="Google Shape;68;p3"/>
          <p:cNvSpPr/>
          <p:nvPr/>
        </p:nvSpPr>
        <p:spPr>
          <a:xfrm>
            <a:off x="654050" y="3179795"/>
            <a:ext cx="4383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69" name="Google Shape;69;p3"/>
          <p:cNvSpPr/>
          <p:nvPr/>
        </p:nvSpPr>
        <p:spPr>
          <a:xfrm>
            <a:off x="1168399" y="3179795"/>
            <a:ext cx="11082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70" name="Google Shape;70;p3"/>
          <p:cNvSpPr/>
          <p:nvPr/>
        </p:nvSpPr>
        <p:spPr>
          <a:xfrm>
            <a:off x="2343150" y="3179795"/>
            <a:ext cx="11622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71" name="Google Shape;71;p3"/>
          <p:cNvSpPr/>
          <p:nvPr/>
        </p:nvSpPr>
        <p:spPr>
          <a:xfrm>
            <a:off x="3562349" y="3179795"/>
            <a:ext cx="8478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72" name="Google Shape;72;p3"/>
          <p:cNvSpPr/>
          <p:nvPr/>
        </p:nvSpPr>
        <p:spPr>
          <a:xfrm>
            <a:off x="4457699" y="3179795"/>
            <a:ext cx="5904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73" name="Google Shape;73;p3"/>
          <p:cNvSpPr/>
          <p:nvPr/>
        </p:nvSpPr>
        <p:spPr>
          <a:xfrm>
            <a:off x="666749" y="3614768"/>
            <a:ext cx="20922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74" name="Google Shape;74;p3"/>
          <p:cNvSpPr/>
          <p:nvPr/>
        </p:nvSpPr>
        <p:spPr>
          <a:xfrm>
            <a:off x="2832100" y="3613182"/>
            <a:ext cx="22161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77" name="Google Shape;77;p3"/>
          <p:cNvSpPr/>
          <p:nvPr/>
        </p:nvSpPr>
        <p:spPr>
          <a:xfrm>
            <a:off x="658812" y="6931311"/>
            <a:ext cx="3246300" cy="315600"/>
          </a:xfrm>
          <a:prstGeom prst="roundRect">
            <a:avLst>
              <a:gd name="adj" fmla="val 2758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78" name="Google Shape;78;p3"/>
          <p:cNvSpPr/>
          <p:nvPr/>
        </p:nvSpPr>
        <p:spPr>
          <a:xfrm>
            <a:off x="3962400" y="6931311"/>
            <a:ext cx="1028700" cy="315600"/>
          </a:xfrm>
          <a:prstGeom prst="roundRect">
            <a:avLst>
              <a:gd name="adj" fmla="val 2758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81" name="Google Shape;81;p3"/>
          <p:cNvSpPr/>
          <p:nvPr/>
        </p:nvSpPr>
        <p:spPr>
          <a:xfrm>
            <a:off x="2689582" y="5202024"/>
            <a:ext cx="447600" cy="316800"/>
          </a:xfrm>
          <a:prstGeom prst="roundRect">
            <a:avLst>
              <a:gd name="adj" fmla="val 20621"/>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2" name="Google Shape;55;p3">
            <a:extLst>
              <a:ext uri="{FF2B5EF4-FFF2-40B4-BE49-F238E27FC236}">
                <a16:creationId xmlns:a16="http://schemas.microsoft.com/office/drawing/2014/main" id="{70407E30-D935-22DD-399C-F4FE20E493E8}"/>
              </a:ext>
            </a:extLst>
          </p:cNvPr>
          <p:cNvSpPr/>
          <p:nvPr/>
        </p:nvSpPr>
        <p:spPr>
          <a:xfrm>
            <a:off x="5017457" y="7754351"/>
            <a:ext cx="510222" cy="199657"/>
          </a:xfrm>
          <a:prstGeom prst="rect">
            <a:avLst/>
          </a:prstGeom>
          <a:noFill/>
          <a:ln>
            <a:noFill/>
          </a:ln>
        </p:spPr>
        <p:txBody>
          <a:bodyPr spcFirstLastPara="1" wrap="square" lIns="0" tIns="0" rIns="0" bIns="0" anchor="t" anchorCtr="0">
            <a:noAutofit/>
          </a:bodyPr>
          <a:lstStyle/>
          <a:p>
            <a:pPr marL="0" marR="0" lvl="0" indent="0" algn="l" rtl="0">
              <a:lnSpc>
                <a:spcPct val="122222"/>
              </a:lnSpc>
              <a:spcBef>
                <a:spcPts val="0"/>
              </a:spcBef>
              <a:spcAft>
                <a:spcPts val="0"/>
              </a:spcAft>
              <a:buNone/>
            </a:pPr>
            <a:r>
              <a:rPr lang="en-US" sz="675" b="0" i="0" u="none" strike="noStrike" cap="none" dirty="0">
                <a:solidFill>
                  <a:srgbClr val="000000"/>
                </a:solidFill>
                <a:latin typeface="Roboto"/>
                <a:ea typeface="Roboto"/>
                <a:cs typeface="Roboto"/>
                <a:sym typeface="Roboto"/>
              </a:rPr>
              <a:t>Page 1 of 2</a:t>
            </a:r>
            <a:endParaRPr sz="675" b="0" i="0" u="none" strike="noStrike" cap="none" dirty="0">
              <a:solidFill>
                <a:schemeClr val="dk1"/>
              </a:solidFill>
              <a:latin typeface="Calibri"/>
              <a:ea typeface="Calibri"/>
              <a:cs typeface="Calibri"/>
              <a:sym typeface="Calibri"/>
            </a:endParaRPr>
          </a:p>
        </p:txBody>
      </p:sp>
      <p:sp>
        <p:nvSpPr>
          <p:cNvPr id="4" name="Google Shape;27;p3">
            <a:extLst>
              <a:ext uri="{FF2B5EF4-FFF2-40B4-BE49-F238E27FC236}">
                <a16:creationId xmlns:a16="http://schemas.microsoft.com/office/drawing/2014/main" id="{6E5E2B83-4A54-54A4-6B3D-7DE4B0D28B64}"/>
              </a:ext>
            </a:extLst>
          </p:cNvPr>
          <p:cNvSpPr/>
          <p:nvPr/>
        </p:nvSpPr>
        <p:spPr>
          <a:xfrm>
            <a:off x="3223209" y="4671212"/>
            <a:ext cx="1381200" cy="3960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r>
              <a:rPr lang="en-US" sz="750" b="0" i="0" u="none" strike="noStrike" cap="none" dirty="0">
                <a:solidFill>
                  <a:srgbClr val="000000"/>
                </a:solidFill>
                <a:latin typeface="Roboto"/>
                <a:ea typeface="Roboto"/>
                <a:cs typeface="Roboto"/>
                <a:sym typeface="Roboto"/>
              </a:rPr>
              <a:t>I want to invest this percentage of my </a:t>
            </a:r>
            <a:r>
              <a:rPr lang="en-US" sz="750" dirty="0">
                <a:latin typeface="Roboto"/>
                <a:ea typeface="Roboto"/>
                <a:cs typeface="Roboto"/>
                <a:sym typeface="Roboto"/>
              </a:rPr>
              <a:t>gross</a:t>
            </a:r>
            <a:r>
              <a:rPr lang="en-US" sz="750" b="0" i="0" u="none" strike="noStrike" cap="none" dirty="0">
                <a:solidFill>
                  <a:srgbClr val="000000"/>
                </a:solidFill>
                <a:latin typeface="Roboto"/>
                <a:ea typeface="Roboto"/>
                <a:cs typeface="Roboto"/>
                <a:sym typeface="Roboto"/>
              </a:rPr>
              <a:t> pay each month.</a:t>
            </a:r>
            <a:br>
              <a:rPr lang="en-US" sz="1800" b="0" i="0" u="none" strike="noStrike" cap="none" dirty="0">
                <a:solidFill>
                  <a:schemeClr val="dk1"/>
                </a:solidFill>
                <a:latin typeface="Calibri"/>
                <a:ea typeface="Calibri"/>
                <a:cs typeface="Calibri"/>
                <a:sym typeface="Calibri"/>
              </a:rPr>
            </a:br>
            <a:r>
              <a:rPr lang="en-US" sz="750" i="1" dirty="0">
                <a:solidFill>
                  <a:srgbClr val="686868"/>
                </a:solidFill>
                <a:latin typeface="Roboto"/>
                <a:ea typeface="Roboto"/>
                <a:cs typeface="Roboto"/>
                <a:sym typeface="Roboto"/>
              </a:rPr>
              <a:t>Company</a:t>
            </a:r>
            <a:r>
              <a:rPr lang="en-US" sz="750" b="0" i="1" u="none" strike="noStrike" cap="none" dirty="0">
                <a:solidFill>
                  <a:srgbClr val="686868"/>
                </a:solidFill>
                <a:latin typeface="Roboto"/>
                <a:ea typeface="Roboto"/>
                <a:cs typeface="Roboto"/>
                <a:sym typeface="Roboto"/>
              </a:rPr>
              <a:t> will match up to 5%.</a:t>
            </a:r>
            <a:endParaRPr sz="750" b="0" i="0" u="none" strike="noStrike" cap="none" dirty="0">
              <a:solidFill>
                <a:schemeClr val="dk1"/>
              </a:solidFill>
              <a:highlight>
                <a:srgbClr val="FF0000"/>
              </a:highlight>
              <a:latin typeface="Calibri"/>
              <a:ea typeface="Calibri"/>
              <a:cs typeface="Calibri"/>
              <a:sym typeface="Calibri"/>
            </a:endParaRPr>
          </a:p>
        </p:txBody>
      </p:sp>
      <p:sp>
        <p:nvSpPr>
          <p:cNvPr id="5" name="Google Shape;79;p3">
            <a:extLst>
              <a:ext uri="{FF2B5EF4-FFF2-40B4-BE49-F238E27FC236}">
                <a16:creationId xmlns:a16="http://schemas.microsoft.com/office/drawing/2014/main" id="{D24956C3-3490-3961-5023-567E90F18A3A}"/>
              </a:ext>
            </a:extLst>
          </p:cNvPr>
          <p:cNvSpPr/>
          <p:nvPr/>
        </p:nvSpPr>
        <p:spPr>
          <a:xfrm>
            <a:off x="2699333" y="4697302"/>
            <a:ext cx="447600" cy="316800"/>
          </a:xfrm>
          <a:prstGeom prst="roundRect">
            <a:avLst>
              <a:gd name="adj" fmla="val 20621"/>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80" name="Google Shape;80;p3"/>
          <p:cNvSpPr/>
          <p:nvPr/>
        </p:nvSpPr>
        <p:spPr>
          <a:xfrm>
            <a:off x="3026184" y="4784762"/>
            <a:ext cx="73800" cy="168900"/>
          </a:xfrm>
          <a:prstGeom prst="rect">
            <a:avLst/>
          </a:prstGeom>
          <a:noFill/>
          <a:ln>
            <a:noFill/>
          </a:ln>
        </p:spPr>
        <p:txBody>
          <a:bodyPr spcFirstLastPara="1" wrap="square" lIns="0" tIns="0" rIns="0" bIns="0" anchor="t" anchorCtr="0">
            <a:noAutofit/>
          </a:bodyPr>
          <a:lstStyle/>
          <a:p>
            <a:pPr marL="0" marR="0" lvl="0" indent="0" algn="ctr" rtl="0">
              <a:lnSpc>
                <a:spcPct val="120000"/>
              </a:lnSpc>
              <a:spcBef>
                <a:spcPts val="0"/>
              </a:spcBef>
              <a:spcAft>
                <a:spcPts val="0"/>
              </a:spcAft>
              <a:buNone/>
            </a:pPr>
            <a:r>
              <a:rPr lang="en-US" sz="750" b="0" i="1" u="none" strike="noStrike" cap="none" dirty="0">
                <a:solidFill>
                  <a:srgbClr val="000000"/>
                </a:solidFill>
                <a:latin typeface="Roboto"/>
                <a:ea typeface="Roboto"/>
                <a:cs typeface="Roboto"/>
                <a:sym typeface="Roboto"/>
              </a:rPr>
              <a:t>%</a:t>
            </a:r>
            <a:endParaRPr sz="750" b="0" i="0" u="none" strike="noStrike" cap="none" dirty="0">
              <a:solidFill>
                <a:schemeClr val="dk1"/>
              </a:solidFill>
              <a:latin typeface="Calibri"/>
              <a:ea typeface="Calibri"/>
              <a:cs typeface="Calibri"/>
              <a:sym typeface="Calibri"/>
            </a:endParaRPr>
          </a:p>
        </p:txBody>
      </p:sp>
      <p:pic>
        <p:nvPicPr>
          <p:cNvPr id="86" name="Google Shape;15;p3" descr="preencoded.png">
            <a:extLst>
              <a:ext uri="{FF2B5EF4-FFF2-40B4-BE49-F238E27FC236}">
                <a16:creationId xmlns:a16="http://schemas.microsoft.com/office/drawing/2014/main" id="{7B3AABCE-EF73-3C1F-F731-403DE80F0060}"/>
              </a:ext>
            </a:extLst>
          </p:cNvPr>
          <p:cNvPicPr preferRelativeResize="0"/>
          <p:nvPr/>
        </p:nvPicPr>
        <p:blipFill rotWithShape="1">
          <a:blip r:embed="rId5">
            <a:alphaModFix/>
          </a:blip>
          <a:srcRect/>
          <a:stretch/>
        </p:blipFill>
        <p:spPr>
          <a:xfrm>
            <a:off x="760716" y="4793146"/>
            <a:ext cx="1591829" cy="292591"/>
          </a:xfrm>
          <a:prstGeom prst="rect">
            <a:avLst/>
          </a:prstGeom>
          <a:noFill/>
          <a:ln>
            <a:noFill/>
          </a:ln>
        </p:spPr>
      </p:pic>
      <p:sp>
        <p:nvSpPr>
          <p:cNvPr id="90" name="Google Shape;21;p3">
            <a:extLst>
              <a:ext uri="{FF2B5EF4-FFF2-40B4-BE49-F238E27FC236}">
                <a16:creationId xmlns:a16="http://schemas.microsoft.com/office/drawing/2014/main" id="{A0872766-78B0-3E3D-0064-CDA0AE9A168E}"/>
              </a:ext>
            </a:extLst>
          </p:cNvPr>
          <p:cNvSpPr/>
          <p:nvPr/>
        </p:nvSpPr>
        <p:spPr>
          <a:xfrm>
            <a:off x="935997" y="4814715"/>
            <a:ext cx="697060" cy="164148"/>
          </a:xfrm>
          <a:prstGeom prst="rect">
            <a:avLst/>
          </a:prstGeom>
          <a:noFill/>
          <a:ln>
            <a:noFill/>
          </a:ln>
        </p:spPr>
        <p:txBody>
          <a:bodyPr spcFirstLastPara="1" wrap="square" lIns="0" tIns="0" rIns="0" bIns="0" anchor="t" anchorCtr="0">
            <a:noAutofit/>
          </a:bodyPr>
          <a:lstStyle/>
          <a:p>
            <a:pPr marL="0" marR="0" lvl="0" indent="0" algn="l" rtl="0">
              <a:lnSpc>
                <a:spcPct val="122222"/>
              </a:lnSpc>
              <a:spcBef>
                <a:spcPts val="0"/>
              </a:spcBef>
              <a:spcAft>
                <a:spcPts val="0"/>
              </a:spcAft>
              <a:buNone/>
            </a:pPr>
            <a:r>
              <a:rPr lang="en-US" sz="675" dirty="0">
                <a:latin typeface="Roboto"/>
                <a:ea typeface="Roboto"/>
                <a:cs typeface="Roboto"/>
                <a:sym typeface="Roboto"/>
              </a:rPr>
              <a:t>C</a:t>
            </a:r>
            <a:r>
              <a:rPr lang="en-US" sz="675" b="0" i="0" u="none" strike="noStrike" cap="none" dirty="0">
                <a:solidFill>
                  <a:srgbClr val="000000"/>
                </a:solidFill>
                <a:latin typeface="Roboto"/>
                <a:ea typeface="Roboto"/>
                <a:cs typeface="Roboto"/>
                <a:sym typeface="Roboto"/>
              </a:rPr>
              <a:t>autious</a:t>
            </a:r>
          </a:p>
          <a:p>
            <a:pPr marL="0" marR="0" lvl="0" indent="0" algn="l" rtl="0">
              <a:lnSpc>
                <a:spcPct val="122222"/>
              </a:lnSpc>
              <a:spcBef>
                <a:spcPts val="0"/>
              </a:spcBef>
              <a:spcAft>
                <a:spcPts val="0"/>
              </a:spcAft>
              <a:buNone/>
            </a:pPr>
            <a:endParaRPr lang="en-US" sz="675" dirty="0">
              <a:latin typeface="Roboto"/>
              <a:ea typeface="Roboto"/>
              <a:cs typeface="Roboto"/>
              <a:sym typeface="Roboto"/>
            </a:endParaRPr>
          </a:p>
        </p:txBody>
      </p:sp>
      <p:pic>
        <p:nvPicPr>
          <p:cNvPr id="6" name="Google Shape;15;p3" descr="preencoded.png">
            <a:extLst>
              <a:ext uri="{FF2B5EF4-FFF2-40B4-BE49-F238E27FC236}">
                <a16:creationId xmlns:a16="http://schemas.microsoft.com/office/drawing/2014/main" id="{512C7A30-C8ED-A7FE-5206-E767D9C795B9}"/>
              </a:ext>
            </a:extLst>
          </p:cNvPr>
          <p:cNvPicPr preferRelativeResize="0"/>
          <p:nvPr/>
        </p:nvPicPr>
        <p:blipFill rotWithShape="1">
          <a:blip r:embed="rId5">
            <a:alphaModFix/>
          </a:blip>
          <a:srcRect/>
          <a:stretch/>
        </p:blipFill>
        <p:spPr>
          <a:xfrm>
            <a:off x="759006" y="4966094"/>
            <a:ext cx="1591829" cy="292591"/>
          </a:xfrm>
          <a:prstGeom prst="rect">
            <a:avLst/>
          </a:prstGeom>
          <a:noFill/>
          <a:ln>
            <a:noFill/>
          </a:ln>
        </p:spPr>
      </p:pic>
      <p:sp>
        <p:nvSpPr>
          <p:cNvPr id="7" name="Google Shape;21;p3">
            <a:extLst>
              <a:ext uri="{FF2B5EF4-FFF2-40B4-BE49-F238E27FC236}">
                <a16:creationId xmlns:a16="http://schemas.microsoft.com/office/drawing/2014/main" id="{F5D6052D-8F08-6C68-5126-5244637E185E}"/>
              </a:ext>
            </a:extLst>
          </p:cNvPr>
          <p:cNvSpPr/>
          <p:nvPr/>
        </p:nvSpPr>
        <p:spPr>
          <a:xfrm>
            <a:off x="934287" y="4987663"/>
            <a:ext cx="697060" cy="164148"/>
          </a:xfrm>
          <a:prstGeom prst="rect">
            <a:avLst/>
          </a:prstGeom>
          <a:noFill/>
          <a:ln>
            <a:noFill/>
          </a:ln>
        </p:spPr>
        <p:txBody>
          <a:bodyPr spcFirstLastPara="1" wrap="square" lIns="0" tIns="0" rIns="0" bIns="0" anchor="t" anchorCtr="0">
            <a:noAutofit/>
          </a:bodyPr>
          <a:lstStyle/>
          <a:p>
            <a:pPr marL="0" marR="0" lvl="0" indent="0" algn="l" rtl="0">
              <a:lnSpc>
                <a:spcPct val="122222"/>
              </a:lnSpc>
              <a:spcBef>
                <a:spcPts val="0"/>
              </a:spcBef>
              <a:spcAft>
                <a:spcPts val="0"/>
              </a:spcAft>
              <a:buNone/>
            </a:pPr>
            <a:r>
              <a:rPr lang="en-US" sz="675" dirty="0">
                <a:latin typeface="Roboto"/>
                <a:ea typeface="Roboto"/>
                <a:cs typeface="Roboto"/>
                <a:sym typeface="Roboto"/>
              </a:rPr>
              <a:t>Quite C</a:t>
            </a:r>
            <a:r>
              <a:rPr lang="en-US" sz="675" b="0" i="0" u="none" strike="noStrike" cap="none" dirty="0">
                <a:solidFill>
                  <a:srgbClr val="000000"/>
                </a:solidFill>
                <a:latin typeface="Roboto"/>
                <a:ea typeface="Roboto"/>
                <a:cs typeface="Roboto"/>
                <a:sym typeface="Roboto"/>
              </a:rPr>
              <a:t>autious</a:t>
            </a:r>
          </a:p>
          <a:p>
            <a:pPr marL="0" marR="0" lvl="0" indent="0" algn="l" rtl="0">
              <a:lnSpc>
                <a:spcPct val="122222"/>
              </a:lnSpc>
              <a:spcBef>
                <a:spcPts val="0"/>
              </a:spcBef>
              <a:spcAft>
                <a:spcPts val="0"/>
              </a:spcAft>
              <a:buNone/>
            </a:pPr>
            <a:endParaRPr lang="en-US" sz="675" dirty="0">
              <a:latin typeface="Roboto"/>
              <a:ea typeface="Roboto"/>
              <a:cs typeface="Roboto"/>
              <a:sym typeface="Roboto"/>
            </a:endParaRPr>
          </a:p>
        </p:txBody>
      </p:sp>
      <p:pic>
        <p:nvPicPr>
          <p:cNvPr id="8" name="Google Shape;15;p3" descr="preencoded.png">
            <a:extLst>
              <a:ext uri="{FF2B5EF4-FFF2-40B4-BE49-F238E27FC236}">
                <a16:creationId xmlns:a16="http://schemas.microsoft.com/office/drawing/2014/main" id="{BF48AB59-F0E6-1DCB-B3DD-39AFA274549B}"/>
              </a:ext>
            </a:extLst>
          </p:cNvPr>
          <p:cNvPicPr preferRelativeResize="0"/>
          <p:nvPr/>
        </p:nvPicPr>
        <p:blipFill rotWithShape="1">
          <a:blip r:embed="rId5">
            <a:alphaModFix/>
          </a:blip>
          <a:srcRect/>
          <a:stretch/>
        </p:blipFill>
        <p:spPr>
          <a:xfrm>
            <a:off x="757296" y="5128768"/>
            <a:ext cx="1591829" cy="292591"/>
          </a:xfrm>
          <a:prstGeom prst="rect">
            <a:avLst/>
          </a:prstGeom>
          <a:noFill/>
          <a:ln>
            <a:noFill/>
          </a:ln>
        </p:spPr>
      </p:pic>
      <p:sp>
        <p:nvSpPr>
          <p:cNvPr id="9" name="Google Shape;21;p3">
            <a:extLst>
              <a:ext uri="{FF2B5EF4-FFF2-40B4-BE49-F238E27FC236}">
                <a16:creationId xmlns:a16="http://schemas.microsoft.com/office/drawing/2014/main" id="{47A6247C-1F31-86FE-726E-EAB07F3DF7EA}"/>
              </a:ext>
            </a:extLst>
          </p:cNvPr>
          <p:cNvSpPr/>
          <p:nvPr/>
        </p:nvSpPr>
        <p:spPr>
          <a:xfrm>
            <a:off x="932577" y="5118587"/>
            <a:ext cx="1115448" cy="147352"/>
          </a:xfrm>
          <a:prstGeom prst="rect">
            <a:avLst/>
          </a:prstGeom>
          <a:noFill/>
          <a:ln>
            <a:noFill/>
          </a:ln>
        </p:spPr>
        <p:txBody>
          <a:bodyPr spcFirstLastPara="1" wrap="square" lIns="0" tIns="0" rIns="0" bIns="0" anchor="t" anchorCtr="0">
            <a:noAutofit/>
          </a:bodyPr>
          <a:lstStyle/>
          <a:p>
            <a:pPr marL="0" marR="0" lvl="0" indent="0" algn="l" rtl="0">
              <a:lnSpc>
                <a:spcPct val="122222"/>
              </a:lnSpc>
              <a:spcBef>
                <a:spcPts val="0"/>
              </a:spcBef>
              <a:spcAft>
                <a:spcPts val="0"/>
              </a:spcAft>
              <a:buNone/>
            </a:pPr>
            <a:r>
              <a:rPr lang="en-US" sz="1000" b="1" dirty="0">
                <a:latin typeface="Roboto"/>
                <a:ea typeface="Roboto"/>
                <a:cs typeface="Roboto"/>
                <a:sym typeface="Roboto"/>
              </a:rPr>
              <a:t>Balanced (Default)</a:t>
            </a:r>
            <a:endParaRPr lang="en-US" sz="1000" b="1" i="0" u="none" strike="noStrike" cap="none" dirty="0">
              <a:solidFill>
                <a:srgbClr val="000000"/>
              </a:solidFill>
              <a:latin typeface="Roboto"/>
              <a:ea typeface="Roboto"/>
              <a:cs typeface="Roboto"/>
              <a:sym typeface="Roboto"/>
            </a:endParaRPr>
          </a:p>
          <a:p>
            <a:pPr marL="0" marR="0" lvl="0" indent="0" algn="l" rtl="0">
              <a:lnSpc>
                <a:spcPct val="122222"/>
              </a:lnSpc>
              <a:spcBef>
                <a:spcPts val="0"/>
              </a:spcBef>
              <a:spcAft>
                <a:spcPts val="0"/>
              </a:spcAft>
              <a:buNone/>
            </a:pPr>
            <a:endParaRPr lang="en-US" sz="900" dirty="0">
              <a:latin typeface="Roboto"/>
              <a:ea typeface="Roboto"/>
              <a:cs typeface="Roboto"/>
              <a:sym typeface="Roboto"/>
            </a:endParaRPr>
          </a:p>
        </p:txBody>
      </p:sp>
      <p:pic>
        <p:nvPicPr>
          <p:cNvPr id="10" name="Google Shape;15;p3" descr="preencoded.png">
            <a:extLst>
              <a:ext uri="{FF2B5EF4-FFF2-40B4-BE49-F238E27FC236}">
                <a16:creationId xmlns:a16="http://schemas.microsoft.com/office/drawing/2014/main" id="{F89F4B7E-2752-0689-FD58-5C077D8537B7}"/>
              </a:ext>
            </a:extLst>
          </p:cNvPr>
          <p:cNvPicPr preferRelativeResize="0"/>
          <p:nvPr/>
        </p:nvPicPr>
        <p:blipFill rotWithShape="1">
          <a:blip r:embed="rId5">
            <a:alphaModFix/>
          </a:blip>
          <a:srcRect/>
          <a:stretch/>
        </p:blipFill>
        <p:spPr>
          <a:xfrm>
            <a:off x="755586" y="5291442"/>
            <a:ext cx="1591829" cy="292591"/>
          </a:xfrm>
          <a:prstGeom prst="rect">
            <a:avLst/>
          </a:prstGeom>
          <a:noFill/>
          <a:ln>
            <a:noFill/>
          </a:ln>
        </p:spPr>
      </p:pic>
      <p:sp>
        <p:nvSpPr>
          <p:cNvPr id="11" name="Google Shape;21;p3">
            <a:extLst>
              <a:ext uri="{FF2B5EF4-FFF2-40B4-BE49-F238E27FC236}">
                <a16:creationId xmlns:a16="http://schemas.microsoft.com/office/drawing/2014/main" id="{FD2A04A9-301F-8649-A6DF-7B9ABD5137E2}"/>
              </a:ext>
            </a:extLst>
          </p:cNvPr>
          <p:cNvSpPr/>
          <p:nvPr/>
        </p:nvSpPr>
        <p:spPr>
          <a:xfrm>
            <a:off x="930867" y="5313011"/>
            <a:ext cx="782672" cy="112375"/>
          </a:xfrm>
          <a:prstGeom prst="rect">
            <a:avLst/>
          </a:prstGeom>
          <a:noFill/>
          <a:ln>
            <a:noFill/>
          </a:ln>
        </p:spPr>
        <p:txBody>
          <a:bodyPr spcFirstLastPara="1" wrap="square" lIns="0" tIns="0" rIns="0" bIns="0" anchor="t" anchorCtr="0">
            <a:noAutofit/>
          </a:bodyPr>
          <a:lstStyle/>
          <a:p>
            <a:pPr marL="0" marR="0" lvl="0" indent="0" algn="l" rtl="0">
              <a:lnSpc>
                <a:spcPct val="122222"/>
              </a:lnSpc>
              <a:spcBef>
                <a:spcPts val="0"/>
              </a:spcBef>
              <a:spcAft>
                <a:spcPts val="0"/>
              </a:spcAft>
              <a:buNone/>
            </a:pPr>
            <a:r>
              <a:rPr lang="en-US" sz="675" b="0" i="0" u="none" strike="noStrike" cap="none" dirty="0">
                <a:solidFill>
                  <a:srgbClr val="000000"/>
                </a:solidFill>
                <a:latin typeface="Roboto"/>
                <a:ea typeface="Roboto"/>
                <a:cs typeface="Roboto"/>
                <a:sym typeface="Roboto"/>
              </a:rPr>
              <a:t>Quite Adventurous</a:t>
            </a:r>
          </a:p>
          <a:p>
            <a:pPr marL="0" marR="0" lvl="0" indent="0" algn="l" rtl="0">
              <a:lnSpc>
                <a:spcPct val="122222"/>
              </a:lnSpc>
              <a:spcBef>
                <a:spcPts val="0"/>
              </a:spcBef>
              <a:spcAft>
                <a:spcPts val="0"/>
              </a:spcAft>
              <a:buNone/>
            </a:pPr>
            <a:endParaRPr lang="en-US" sz="675" dirty="0">
              <a:latin typeface="Roboto"/>
              <a:ea typeface="Roboto"/>
              <a:cs typeface="Roboto"/>
              <a:sym typeface="Roboto"/>
            </a:endParaRPr>
          </a:p>
        </p:txBody>
      </p:sp>
      <p:pic>
        <p:nvPicPr>
          <p:cNvPr id="18" name="Google Shape;15;p3" descr="preencoded.png">
            <a:extLst>
              <a:ext uri="{FF2B5EF4-FFF2-40B4-BE49-F238E27FC236}">
                <a16:creationId xmlns:a16="http://schemas.microsoft.com/office/drawing/2014/main" id="{BA460450-F0EF-4F85-B0C5-54273ADF4371}"/>
              </a:ext>
            </a:extLst>
          </p:cNvPr>
          <p:cNvPicPr preferRelativeResize="0"/>
          <p:nvPr/>
        </p:nvPicPr>
        <p:blipFill rotWithShape="1">
          <a:blip r:embed="rId5">
            <a:alphaModFix/>
          </a:blip>
          <a:srcRect/>
          <a:stretch/>
        </p:blipFill>
        <p:spPr>
          <a:xfrm>
            <a:off x="764150" y="5464390"/>
            <a:ext cx="1591829" cy="292591"/>
          </a:xfrm>
          <a:prstGeom prst="rect">
            <a:avLst/>
          </a:prstGeom>
          <a:noFill/>
          <a:ln>
            <a:noFill/>
          </a:ln>
        </p:spPr>
      </p:pic>
      <p:sp>
        <p:nvSpPr>
          <p:cNvPr id="19" name="Google Shape;21;p3">
            <a:extLst>
              <a:ext uri="{FF2B5EF4-FFF2-40B4-BE49-F238E27FC236}">
                <a16:creationId xmlns:a16="http://schemas.microsoft.com/office/drawing/2014/main" id="{E9FA72C9-3527-60A5-3158-34BF8F3FC4A0}"/>
              </a:ext>
            </a:extLst>
          </p:cNvPr>
          <p:cNvSpPr/>
          <p:nvPr/>
        </p:nvSpPr>
        <p:spPr>
          <a:xfrm>
            <a:off x="939431" y="5475685"/>
            <a:ext cx="697060" cy="164148"/>
          </a:xfrm>
          <a:prstGeom prst="rect">
            <a:avLst/>
          </a:prstGeom>
          <a:noFill/>
          <a:ln>
            <a:noFill/>
          </a:ln>
        </p:spPr>
        <p:txBody>
          <a:bodyPr spcFirstLastPara="1" wrap="square" lIns="0" tIns="0" rIns="0" bIns="0" anchor="t" anchorCtr="0">
            <a:noAutofit/>
          </a:bodyPr>
          <a:lstStyle/>
          <a:p>
            <a:pPr marL="0" marR="0" lvl="0" indent="0" algn="l" rtl="0">
              <a:lnSpc>
                <a:spcPct val="122222"/>
              </a:lnSpc>
              <a:spcBef>
                <a:spcPts val="0"/>
              </a:spcBef>
              <a:spcAft>
                <a:spcPts val="0"/>
              </a:spcAft>
              <a:buNone/>
            </a:pPr>
            <a:r>
              <a:rPr lang="en-US" sz="675" dirty="0">
                <a:latin typeface="Roboto"/>
                <a:ea typeface="Roboto"/>
                <a:cs typeface="Roboto"/>
                <a:sym typeface="Roboto"/>
              </a:rPr>
              <a:t>Adventurous</a:t>
            </a:r>
            <a:endParaRPr lang="en-US" sz="675" b="0" i="0" u="none" strike="noStrike" cap="none" dirty="0">
              <a:solidFill>
                <a:srgbClr val="000000"/>
              </a:solidFill>
              <a:latin typeface="Roboto"/>
              <a:ea typeface="Roboto"/>
              <a:cs typeface="Roboto"/>
              <a:sym typeface="Roboto"/>
            </a:endParaRPr>
          </a:p>
          <a:p>
            <a:pPr marL="0" marR="0" lvl="0" indent="0" algn="l" rtl="0">
              <a:lnSpc>
                <a:spcPct val="122222"/>
              </a:lnSpc>
              <a:spcBef>
                <a:spcPts val="0"/>
              </a:spcBef>
              <a:spcAft>
                <a:spcPts val="0"/>
              </a:spcAft>
              <a:buNone/>
            </a:pPr>
            <a:endParaRPr lang="en-US" sz="675" dirty="0">
              <a:latin typeface="Roboto"/>
              <a:ea typeface="Roboto"/>
              <a:cs typeface="Roboto"/>
              <a:sym typeface="Roboto"/>
            </a:endParaRPr>
          </a:p>
        </p:txBody>
      </p:sp>
      <p:sp>
        <p:nvSpPr>
          <p:cNvPr id="27" name="Google Shape;27;p3">
            <a:extLst>
              <a:ext uri="{FF2B5EF4-FFF2-40B4-BE49-F238E27FC236}">
                <a16:creationId xmlns:a16="http://schemas.microsoft.com/office/drawing/2014/main" id="{5DEA3504-9F20-A23E-657F-EEE9FFABA621}"/>
              </a:ext>
            </a:extLst>
          </p:cNvPr>
          <p:cNvSpPr/>
          <p:nvPr/>
        </p:nvSpPr>
        <p:spPr>
          <a:xfrm>
            <a:off x="761793" y="4657432"/>
            <a:ext cx="1523105" cy="3960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r>
              <a:rPr lang="en-US" sz="750" b="0" i="0" u="none" strike="noStrike" cap="none" dirty="0">
                <a:solidFill>
                  <a:srgbClr val="000000"/>
                </a:solidFill>
                <a:latin typeface="Roboto"/>
                <a:ea typeface="Roboto"/>
                <a:cs typeface="Roboto"/>
                <a:sym typeface="Roboto"/>
              </a:rPr>
              <a:t>Please selec</a:t>
            </a:r>
            <a:r>
              <a:rPr lang="en-US" sz="750" dirty="0">
                <a:latin typeface="Roboto"/>
                <a:ea typeface="Roboto"/>
                <a:cs typeface="Roboto"/>
                <a:sym typeface="Roboto"/>
              </a:rPr>
              <a:t>t your risk profile:</a:t>
            </a:r>
            <a:endParaRPr sz="750" b="0" i="0" u="none" strike="noStrike" cap="none" dirty="0">
              <a:solidFill>
                <a:schemeClr val="dk1"/>
              </a:solidFill>
              <a:highlight>
                <a:srgbClr val="FF0000"/>
              </a:highlight>
              <a:latin typeface="Calibri"/>
              <a:ea typeface="Calibri"/>
              <a:cs typeface="Calibri"/>
              <a:sym typeface="Calibri"/>
            </a:endParaRPr>
          </a:p>
        </p:txBody>
      </p:sp>
      <p:sp>
        <p:nvSpPr>
          <p:cNvPr id="13" name="Google Shape;25;p3">
            <a:extLst>
              <a:ext uri="{FF2B5EF4-FFF2-40B4-BE49-F238E27FC236}">
                <a16:creationId xmlns:a16="http://schemas.microsoft.com/office/drawing/2014/main" id="{738DB55C-4490-BABA-D5AE-9EFDEC2D06F8}"/>
              </a:ext>
            </a:extLst>
          </p:cNvPr>
          <p:cNvSpPr/>
          <p:nvPr/>
        </p:nvSpPr>
        <p:spPr>
          <a:xfrm>
            <a:off x="3993222" y="6700478"/>
            <a:ext cx="895500" cy="152400"/>
          </a:xfrm>
          <a:prstGeom prst="rect">
            <a:avLst/>
          </a:prstGeom>
          <a:noFill/>
          <a:ln>
            <a:noFill/>
          </a:ln>
        </p:spPr>
        <p:txBody>
          <a:bodyPr spcFirstLastPara="1" wrap="square" lIns="0" tIns="0" rIns="0" bIns="0" anchor="t" anchorCtr="0">
            <a:noAutofit/>
          </a:bodyPr>
          <a:lstStyle/>
          <a:p>
            <a:pPr marL="0" marR="0" lvl="0" indent="0" algn="l" rtl="0">
              <a:lnSpc>
                <a:spcPct val="114285"/>
              </a:lnSpc>
              <a:spcBef>
                <a:spcPts val="0"/>
              </a:spcBef>
              <a:spcAft>
                <a:spcPts val="0"/>
              </a:spcAft>
              <a:buNone/>
            </a:pPr>
            <a:r>
              <a:rPr lang="en-US" sz="1050" b="1" i="0" u="none" strike="noStrike" cap="none" dirty="0">
                <a:solidFill>
                  <a:schemeClr val="dk1"/>
                </a:solidFill>
                <a:latin typeface="Roboto"/>
                <a:ea typeface="Roboto"/>
                <a:cs typeface="Roboto"/>
                <a:sym typeface="Roboto"/>
              </a:rPr>
              <a:t>Today’s Date:</a:t>
            </a:r>
            <a:endParaRPr sz="1050" b="0" i="0" u="none" strike="noStrike" cap="none" dirty="0">
              <a:solidFill>
                <a:schemeClr val="dk1"/>
              </a:solidFill>
              <a:latin typeface="Calibri"/>
              <a:ea typeface="Calibri"/>
              <a:cs typeface="Calibri"/>
              <a:sym typeface="Calibri"/>
            </a:endParaRPr>
          </a:p>
        </p:txBody>
      </p:sp>
      <p:sp>
        <p:nvSpPr>
          <p:cNvPr id="20" name="Google Shape;45;p3">
            <a:extLst>
              <a:ext uri="{FF2B5EF4-FFF2-40B4-BE49-F238E27FC236}">
                <a16:creationId xmlns:a16="http://schemas.microsoft.com/office/drawing/2014/main" id="{C4C4B225-F143-9F06-3418-7EC6209D7914}"/>
              </a:ext>
            </a:extLst>
          </p:cNvPr>
          <p:cNvSpPr/>
          <p:nvPr/>
        </p:nvSpPr>
        <p:spPr>
          <a:xfrm>
            <a:off x="682978" y="5932925"/>
            <a:ext cx="4564661" cy="3429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dirty="0">
                <a:solidFill>
                  <a:srgbClr val="000000"/>
                </a:solidFill>
                <a:latin typeface="Roboto"/>
                <a:ea typeface="Roboto"/>
                <a:cs typeface="Roboto"/>
                <a:sym typeface="Roboto"/>
              </a:rPr>
              <a:t>*</a:t>
            </a:r>
            <a:r>
              <a:rPr lang="en-US" sz="750" dirty="0">
                <a:latin typeface="Roboto"/>
                <a:ea typeface="Roboto"/>
                <a:cs typeface="Roboto"/>
                <a:sym typeface="Roboto"/>
              </a:rPr>
              <a:t>N</a:t>
            </a:r>
            <a:r>
              <a:rPr lang="en-US" sz="750" b="0" i="0" u="none" strike="noStrike" cap="none" dirty="0">
                <a:solidFill>
                  <a:srgbClr val="000000"/>
                </a:solidFill>
                <a:latin typeface="Roboto"/>
                <a:ea typeface="Roboto"/>
                <a:cs typeface="Roboto"/>
                <a:sym typeface="Roboto"/>
              </a:rPr>
              <a:t>ote: Contributions must be a whole percentage. (i.e. 1%, 2%, 3%, </a:t>
            </a:r>
            <a:r>
              <a:rPr lang="en-US" sz="750" b="0" i="0" u="none" strike="noStrike" cap="none" dirty="0" err="1">
                <a:solidFill>
                  <a:srgbClr val="000000"/>
                </a:solidFill>
                <a:latin typeface="Roboto"/>
                <a:ea typeface="Roboto"/>
                <a:cs typeface="Roboto"/>
                <a:sym typeface="Roboto"/>
              </a:rPr>
              <a:t>etc</a:t>
            </a:r>
            <a:r>
              <a:rPr lang="en-US" sz="750" b="0" i="0" u="none" strike="noStrike" cap="none" dirty="0">
                <a:solidFill>
                  <a:srgbClr val="000000"/>
                </a:solidFill>
                <a:latin typeface="Roboto"/>
                <a:ea typeface="Roboto"/>
                <a:cs typeface="Roboto"/>
                <a:sym typeface="Roboto"/>
              </a:rPr>
              <a:t>)</a:t>
            </a:r>
            <a:endParaRPr sz="750" b="0" i="0" u="none" strike="noStrike" cap="none" dirty="0">
              <a:solidFill>
                <a:schemeClr val="dk1"/>
              </a:solidFill>
              <a:latin typeface="Calibri"/>
              <a:ea typeface="Calibri"/>
              <a:cs typeface="Calibri"/>
              <a:sym typeface="Calibri"/>
            </a:endParaRPr>
          </a:p>
        </p:txBody>
      </p:sp>
      <p:sp>
        <p:nvSpPr>
          <p:cNvPr id="15" name="Rectangle 14">
            <a:extLst>
              <a:ext uri="{FF2B5EF4-FFF2-40B4-BE49-F238E27FC236}">
                <a16:creationId xmlns:a16="http://schemas.microsoft.com/office/drawing/2014/main" id="{46F958BA-E5E0-279A-D54E-A33BEE563809}"/>
              </a:ext>
            </a:extLst>
          </p:cNvPr>
          <p:cNvSpPr/>
          <p:nvPr/>
        </p:nvSpPr>
        <p:spPr>
          <a:xfrm>
            <a:off x="609600" y="349321"/>
            <a:ext cx="2057400" cy="667070"/>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[Organization Logo]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
        <p:cNvGrpSpPr/>
        <p:nvPr/>
      </p:nvGrpSpPr>
      <p:grpSpPr>
        <a:xfrm>
          <a:off x="0" y="0"/>
          <a:ext cx="0" cy="0"/>
          <a:chOff x="0" y="0"/>
          <a:chExt cx="0" cy="0"/>
        </a:xfrm>
      </p:grpSpPr>
      <p:sp>
        <p:nvSpPr>
          <p:cNvPr id="14" name="Google Shape;14;p3"/>
          <p:cNvSpPr/>
          <p:nvPr/>
        </p:nvSpPr>
        <p:spPr>
          <a:xfrm>
            <a:off x="2981325" y="362550"/>
            <a:ext cx="2057400" cy="932700"/>
          </a:xfrm>
          <a:prstGeom prst="roundRect">
            <a:avLst>
              <a:gd name="adj" fmla="val 11291"/>
            </a:avLst>
          </a:prstGeom>
          <a:solidFill>
            <a:srgbClr val="FFF2CC"/>
          </a:solidFill>
          <a:ln w="12700" cap="flat" cmpd="sng">
            <a:solidFill>
              <a:srgbClr val="F7ECD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6" name="Google Shape;16;p3" descr="preencoded.png"/>
          <p:cNvPicPr preferRelativeResize="0"/>
          <p:nvPr/>
        </p:nvPicPr>
        <p:blipFill rotWithShape="1">
          <a:blip r:embed="rId3">
            <a:alphaModFix/>
          </a:blip>
          <a:srcRect/>
          <a:stretch/>
        </p:blipFill>
        <p:spPr>
          <a:xfrm>
            <a:off x="609600" y="809625"/>
            <a:ext cx="1724025" cy="333375"/>
          </a:xfrm>
          <a:prstGeom prst="rect">
            <a:avLst/>
          </a:prstGeom>
          <a:noFill/>
          <a:ln>
            <a:noFill/>
          </a:ln>
        </p:spPr>
      </p:pic>
      <p:sp>
        <p:nvSpPr>
          <p:cNvPr id="22" name="Google Shape;22;p3"/>
          <p:cNvSpPr/>
          <p:nvPr/>
        </p:nvSpPr>
        <p:spPr>
          <a:xfrm>
            <a:off x="676274" y="923924"/>
            <a:ext cx="2000175" cy="137973"/>
          </a:xfrm>
          <a:prstGeom prst="rect">
            <a:avLst/>
          </a:prstGeom>
          <a:noFill/>
          <a:ln>
            <a:noFill/>
          </a:ln>
        </p:spPr>
        <p:txBody>
          <a:bodyPr spcFirstLastPara="1" wrap="square" lIns="0" tIns="0" rIns="0" bIns="0" anchor="t" anchorCtr="0">
            <a:noAutofit/>
          </a:bodyPr>
          <a:lstStyle/>
          <a:p>
            <a:pPr marL="0" marR="0" lvl="0" indent="0" algn="l" rtl="0">
              <a:lnSpc>
                <a:spcPct val="116666"/>
              </a:lnSpc>
              <a:spcBef>
                <a:spcPts val="0"/>
              </a:spcBef>
              <a:spcAft>
                <a:spcPts val="0"/>
              </a:spcAft>
              <a:buNone/>
            </a:pPr>
            <a:r>
              <a:rPr lang="en-US" sz="900" b="1" i="0" u="none" strike="noStrike" cap="none" dirty="0">
                <a:solidFill>
                  <a:schemeClr val="accent4"/>
                </a:solidFill>
                <a:latin typeface="Roboto"/>
                <a:ea typeface="Roboto"/>
                <a:cs typeface="Roboto"/>
                <a:sym typeface="Roboto"/>
              </a:rPr>
              <a:t>International </a:t>
            </a:r>
            <a:r>
              <a:rPr lang="en-US" sz="900" b="1" dirty="0">
                <a:solidFill>
                  <a:schemeClr val="accent4"/>
                </a:solidFill>
                <a:latin typeface="Roboto"/>
                <a:ea typeface="Roboto"/>
                <a:cs typeface="Roboto"/>
                <a:sym typeface="Roboto"/>
              </a:rPr>
              <a:t>Long-term Savings</a:t>
            </a:r>
            <a:r>
              <a:rPr lang="en-US" sz="900" b="1" i="0" u="none" strike="noStrike" cap="none" dirty="0">
                <a:solidFill>
                  <a:schemeClr val="accent4"/>
                </a:solidFill>
                <a:latin typeface="Roboto"/>
                <a:ea typeface="Roboto"/>
                <a:cs typeface="Roboto"/>
                <a:sym typeface="Roboto"/>
              </a:rPr>
              <a:t> Plan</a:t>
            </a:r>
            <a:endParaRPr sz="900" b="0" i="0" u="none" strike="noStrike" cap="none" dirty="0">
              <a:solidFill>
                <a:schemeClr val="accent4"/>
              </a:solidFill>
              <a:latin typeface="Calibri"/>
              <a:ea typeface="Calibri"/>
              <a:cs typeface="Calibri"/>
              <a:sym typeface="Calibri"/>
            </a:endParaRPr>
          </a:p>
        </p:txBody>
      </p:sp>
      <p:sp>
        <p:nvSpPr>
          <p:cNvPr id="23" name="Google Shape;23;p3"/>
          <p:cNvSpPr/>
          <p:nvPr/>
        </p:nvSpPr>
        <p:spPr>
          <a:xfrm>
            <a:off x="575557" y="1465682"/>
            <a:ext cx="4386968" cy="835292"/>
          </a:xfrm>
          <a:prstGeom prst="rect">
            <a:avLst/>
          </a:prstGeom>
          <a:noFill/>
          <a:ln>
            <a:noFill/>
          </a:ln>
        </p:spPr>
        <p:txBody>
          <a:bodyPr spcFirstLastPara="1" wrap="square" lIns="0" tIns="0" rIns="0" bIns="0" anchor="t" anchorCtr="0">
            <a:noAutofit/>
          </a:bodyPr>
          <a:lstStyle/>
          <a:p>
            <a:pPr marL="0" marR="0" lvl="0" indent="0" algn="l" rtl="0">
              <a:lnSpc>
                <a:spcPct val="115000"/>
              </a:lnSpc>
              <a:spcBef>
                <a:spcPts val="0"/>
              </a:spcBef>
              <a:spcAft>
                <a:spcPts val="0"/>
              </a:spcAft>
              <a:buNone/>
            </a:pPr>
            <a:r>
              <a:rPr lang="en-US" sz="1100" b="1" i="0" u="none" strike="noStrike" cap="none" dirty="0">
                <a:solidFill>
                  <a:schemeClr val="dk1"/>
                </a:solidFill>
                <a:latin typeface="Roboto"/>
                <a:ea typeface="Roboto"/>
                <a:cs typeface="Roboto"/>
                <a:sym typeface="Roboto"/>
              </a:rPr>
              <a:t>Beneficiary Information</a:t>
            </a:r>
          </a:p>
          <a:p>
            <a:pPr marL="0" marR="0" lvl="0" indent="0" algn="l" rtl="0">
              <a:lnSpc>
                <a:spcPct val="115000"/>
              </a:lnSpc>
              <a:spcBef>
                <a:spcPts val="0"/>
              </a:spcBef>
              <a:spcAft>
                <a:spcPts val="0"/>
              </a:spcAft>
              <a:buNone/>
            </a:pPr>
            <a:r>
              <a:rPr lang="en-US" sz="800" dirty="0">
                <a:solidFill>
                  <a:schemeClr val="dk1"/>
                </a:solidFill>
                <a:latin typeface="Roboto"/>
                <a:ea typeface="Roboto"/>
                <a:cs typeface="Roboto"/>
                <a:sym typeface="Roboto"/>
              </a:rPr>
              <a:t>A beneficiary is a person who has been named to receive the benefits of this investment plan in the event of death or incapacity. Please provide information for up to two (2) beneficiaries. If only one beneficiary is listed, we will assume that person will get 100% of the investment plan. If listing multiple beneficiaries, the total percentage should equal 100%. </a:t>
            </a:r>
            <a:endParaRPr lang="en-US" sz="800" i="0" u="none" strike="noStrike" cap="none" dirty="0">
              <a:solidFill>
                <a:schemeClr val="dk1"/>
              </a:solidFill>
              <a:latin typeface="Roboto"/>
              <a:ea typeface="Roboto"/>
              <a:cs typeface="Roboto"/>
              <a:sym typeface="Roboto"/>
            </a:endParaRPr>
          </a:p>
          <a:p>
            <a:pPr marL="0" marR="0" lvl="0" indent="0" algn="l" rtl="0">
              <a:lnSpc>
                <a:spcPct val="115000"/>
              </a:lnSpc>
              <a:spcBef>
                <a:spcPts val="0"/>
              </a:spcBef>
              <a:spcAft>
                <a:spcPts val="0"/>
              </a:spcAft>
              <a:buNone/>
            </a:pPr>
            <a:endParaRPr sz="1100" b="0" i="0" u="none" strike="noStrike" cap="none" dirty="0">
              <a:solidFill>
                <a:schemeClr val="dk1"/>
              </a:solidFill>
              <a:latin typeface="Calibri"/>
              <a:ea typeface="Calibri"/>
              <a:cs typeface="Calibri"/>
              <a:sym typeface="Calibri"/>
            </a:endParaRPr>
          </a:p>
        </p:txBody>
      </p:sp>
      <p:sp>
        <p:nvSpPr>
          <p:cNvPr id="51" name="Google Shape;51;p3"/>
          <p:cNvSpPr/>
          <p:nvPr/>
        </p:nvSpPr>
        <p:spPr>
          <a:xfrm>
            <a:off x="3095625" y="628650"/>
            <a:ext cx="657300" cy="265500"/>
          </a:xfrm>
          <a:prstGeom prst="rect">
            <a:avLst/>
          </a:prstGeom>
          <a:noFill/>
          <a:ln>
            <a:noFill/>
          </a:ln>
        </p:spPr>
        <p:txBody>
          <a:bodyPr spcFirstLastPara="1" wrap="square" lIns="0" tIns="0" rIns="0" bIns="0" anchor="t" anchorCtr="0">
            <a:noAutofit/>
          </a:bodyPr>
          <a:lstStyle/>
          <a:p>
            <a:pPr marL="0" marR="0" lvl="0" indent="0" algn="r" rtl="0">
              <a:lnSpc>
                <a:spcPct val="114285"/>
              </a:lnSpc>
              <a:spcBef>
                <a:spcPts val="0"/>
              </a:spcBef>
              <a:spcAft>
                <a:spcPts val="0"/>
              </a:spcAft>
              <a:buNone/>
            </a:pPr>
            <a:r>
              <a:rPr lang="en-US" sz="525" b="1" i="0" u="none" strike="noStrike" cap="none">
                <a:solidFill>
                  <a:srgbClr val="833C0B"/>
                </a:solidFill>
                <a:latin typeface="Roboto"/>
                <a:ea typeface="Roboto"/>
                <a:cs typeface="Roboto"/>
                <a:sym typeface="Roboto"/>
              </a:rPr>
              <a:t>Please return your completed form to:</a:t>
            </a:r>
            <a:endParaRPr sz="525" b="0" i="0" u="none" strike="noStrike" cap="none">
              <a:solidFill>
                <a:srgbClr val="833C0B"/>
              </a:solidFill>
              <a:latin typeface="Calibri"/>
              <a:ea typeface="Calibri"/>
              <a:cs typeface="Calibri"/>
              <a:sym typeface="Calibri"/>
            </a:endParaRPr>
          </a:p>
        </p:txBody>
      </p:sp>
      <p:sp>
        <p:nvSpPr>
          <p:cNvPr id="52" name="Google Shape;52;p3"/>
          <p:cNvSpPr/>
          <p:nvPr/>
        </p:nvSpPr>
        <p:spPr>
          <a:xfrm>
            <a:off x="3095625" y="1019175"/>
            <a:ext cx="657300" cy="144900"/>
          </a:xfrm>
          <a:prstGeom prst="rect">
            <a:avLst/>
          </a:prstGeom>
          <a:noFill/>
          <a:ln>
            <a:noFill/>
          </a:ln>
        </p:spPr>
        <p:txBody>
          <a:bodyPr spcFirstLastPara="1" wrap="square" lIns="0" tIns="0" rIns="0" bIns="0" anchor="t" anchorCtr="0">
            <a:noAutofit/>
          </a:bodyPr>
          <a:lstStyle/>
          <a:p>
            <a:pPr marL="0" marR="0" lvl="0" indent="0" algn="r" rtl="0">
              <a:lnSpc>
                <a:spcPct val="114285"/>
              </a:lnSpc>
              <a:spcBef>
                <a:spcPts val="0"/>
              </a:spcBef>
              <a:spcAft>
                <a:spcPts val="0"/>
              </a:spcAft>
              <a:buNone/>
            </a:pPr>
            <a:r>
              <a:rPr lang="en-US" sz="525" b="1" i="0" u="none" strike="noStrike" cap="none">
                <a:solidFill>
                  <a:srgbClr val="833C0B"/>
                </a:solidFill>
                <a:latin typeface="Roboto"/>
                <a:ea typeface="Roboto"/>
                <a:cs typeface="Roboto"/>
                <a:sym typeface="Roboto"/>
              </a:rPr>
              <a:t>No later than:</a:t>
            </a:r>
            <a:endParaRPr sz="525" b="0" i="0" u="none" strike="noStrike" cap="none">
              <a:solidFill>
                <a:srgbClr val="833C0B"/>
              </a:solidFill>
              <a:latin typeface="Calibri"/>
              <a:ea typeface="Calibri"/>
              <a:cs typeface="Calibri"/>
              <a:sym typeface="Calibri"/>
            </a:endParaRPr>
          </a:p>
        </p:txBody>
      </p:sp>
      <p:sp>
        <p:nvSpPr>
          <p:cNvPr id="57" name="Google Shape;57;p3"/>
          <p:cNvSpPr/>
          <p:nvPr/>
        </p:nvSpPr>
        <p:spPr>
          <a:xfrm>
            <a:off x="3806825" y="604837"/>
            <a:ext cx="11271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58" name="Google Shape;58;p3"/>
          <p:cNvSpPr/>
          <p:nvPr/>
        </p:nvSpPr>
        <p:spPr>
          <a:xfrm>
            <a:off x="3806825" y="941388"/>
            <a:ext cx="11271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14" name="Google Shape;26;p3">
            <a:extLst>
              <a:ext uri="{FF2B5EF4-FFF2-40B4-BE49-F238E27FC236}">
                <a16:creationId xmlns:a16="http://schemas.microsoft.com/office/drawing/2014/main" id="{D6DC7235-12E7-A3FA-7F78-159E3600F2B1}"/>
              </a:ext>
            </a:extLst>
          </p:cNvPr>
          <p:cNvSpPr/>
          <p:nvPr/>
        </p:nvSpPr>
        <p:spPr>
          <a:xfrm>
            <a:off x="1181100" y="2731507"/>
            <a:ext cx="18669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Forename:</a:t>
            </a:r>
            <a:endParaRPr sz="750" b="0" i="0" u="none" strike="noStrike" cap="none">
              <a:solidFill>
                <a:schemeClr val="dk1"/>
              </a:solidFill>
              <a:latin typeface="Calibri"/>
              <a:ea typeface="Calibri"/>
              <a:cs typeface="Calibri"/>
              <a:sym typeface="Calibri"/>
            </a:endParaRPr>
          </a:p>
        </p:txBody>
      </p:sp>
      <p:sp>
        <p:nvSpPr>
          <p:cNvPr id="116" name="Google Shape;30;p3">
            <a:extLst>
              <a:ext uri="{FF2B5EF4-FFF2-40B4-BE49-F238E27FC236}">
                <a16:creationId xmlns:a16="http://schemas.microsoft.com/office/drawing/2014/main" id="{61DF63CB-9842-8EBF-5B59-8969ECBB3B4D}"/>
              </a:ext>
            </a:extLst>
          </p:cNvPr>
          <p:cNvSpPr/>
          <p:nvPr/>
        </p:nvSpPr>
        <p:spPr>
          <a:xfrm>
            <a:off x="1095375" y="4017382"/>
            <a:ext cx="8955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Street:</a:t>
            </a:r>
            <a:endParaRPr sz="750" b="0" i="0" u="none" strike="noStrike" cap="none">
              <a:solidFill>
                <a:schemeClr val="dk1"/>
              </a:solidFill>
              <a:latin typeface="Calibri"/>
              <a:ea typeface="Calibri"/>
              <a:cs typeface="Calibri"/>
              <a:sym typeface="Calibri"/>
            </a:endParaRPr>
          </a:p>
        </p:txBody>
      </p:sp>
      <p:sp>
        <p:nvSpPr>
          <p:cNvPr id="117" name="Google Shape;31;p3">
            <a:extLst>
              <a:ext uri="{FF2B5EF4-FFF2-40B4-BE49-F238E27FC236}">
                <a16:creationId xmlns:a16="http://schemas.microsoft.com/office/drawing/2014/main" id="{5E8857A0-684E-27E0-4C14-E6AE3AEC47EE}"/>
              </a:ext>
            </a:extLst>
          </p:cNvPr>
          <p:cNvSpPr/>
          <p:nvPr/>
        </p:nvSpPr>
        <p:spPr>
          <a:xfrm>
            <a:off x="2276475" y="4017382"/>
            <a:ext cx="8955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Town / City:</a:t>
            </a:r>
            <a:endParaRPr sz="750" b="0" i="0" u="none" strike="noStrike" cap="none">
              <a:solidFill>
                <a:schemeClr val="dk1"/>
              </a:solidFill>
              <a:latin typeface="Calibri"/>
              <a:ea typeface="Calibri"/>
              <a:cs typeface="Calibri"/>
              <a:sym typeface="Calibri"/>
            </a:endParaRPr>
          </a:p>
        </p:txBody>
      </p:sp>
      <p:sp>
        <p:nvSpPr>
          <p:cNvPr id="118" name="Google Shape;32;p3">
            <a:extLst>
              <a:ext uri="{FF2B5EF4-FFF2-40B4-BE49-F238E27FC236}">
                <a16:creationId xmlns:a16="http://schemas.microsoft.com/office/drawing/2014/main" id="{9F090DC6-03E9-C296-2148-EEE74D2B74D4}"/>
              </a:ext>
            </a:extLst>
          </p:cNvPr>
          <p:cNvSpPr/>
          <p:nvPr/>
        </p:nvSpPr>
        <p:spPr>
          <a:xfrm>
            <a:off x="2152650" y="3160132"/>
            <a:ext cx="13812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Country of Birth:</a:t>
            </a:r>
            <a:endParaRPr sz="750" b="0" i="0" u="none" strike="noStrike" cap="none">
              <a:solidFill>
                <a:schemeClr val="dk1"/>
              </a:solidFill>
              <a:latin typeface="Calibri"/>
              <a:ea typeface="Calibri"/>
              <a:cs typeface="Calibri"/>
              <a:sym typeface="Calibri"/>
            </a:endParaRPr>
          </a:p>
        </p:txBody>
      </p:sp>
      <p:sp>
        <p:nvSpPr>
          <p:cNvPr id="119" name="Google Shape;33;p3">
            <a:extLst>
              <a:ext uri="{FF2B5EF4-FFF2-40B4-BE49-F238E27FC236}">
                <a16:creationId xmlns:a16="http://schemas.microsoft.com/office/drawing/2014/main" id="{16B9E5AC-0DA7-D1BE-D56A-BE0E6F54CDAA}"/>
              </a:ext>
            </a:extLst>
          </p:cNvPr>
          <p:cNvSpPr/>
          <p:nvPr/>
        </p:nvSpPr>
        <p:spPr>
          <a:xfrm>
            <a:off x="3536022" y="4017382"/>
            <a:ext cx="8478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dirty="0">
                <a:solidFill>
                  <a:srgbClr val="000000"/>
                </a:solidFill>
                <a:latin typeface="Roboto"/>
                <a:ea typeface="Roboto"/>
                <a:cs typeface="Roboto"/>
                <a:sym typeface="Roboto"/>
              </a:rPr>
              <a:t>Postal Code:</a:t>
            </a:r>
            <a:endParaRPr sz="750" b="0" i="0" u="none" strike="noStrike" cap="none" dirty="0">
              <a:solidFill>
                <a:schemeClr val="dk1"/>
              </a:solidFill>
              <a:latin typeface="Calibri"/>
              <a:ea typeface="Calibri"/>
              <a:cs typeface="Calibri"/>
              <a:sym typeface="Calibri"/>
            </a:endParaRPr>
          </a:p>
        </p:txBody>
      </p:sp>
      <p:sp>
        <p:nvSpPr>
          <p:cNvPr id="120" name="Google Shape;34;p3">
            <a:extLst>
              <a:ext uri="{FF2B5EF4-FFF2-40B4-BE49-F238E27FC236}">
                <a16:creationId xmlns:a16="http://schemas.microsoft.com/office/drawing/2014/main" id="{964E7D1D-FFFD-0DEC-504B-8EBED883C297}"/>
              </a:ext>
            </a:extLst>
          </p:cNvPr>
          <p:cNvSpPr/>
          <p:nvPr/>
        </p:nvSpPr>
        <p:spPr>
          <a:xfrm>
            <a:off x="3590925" y="3160132"/>
            <a:ext cx="13716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Nationality:</a:t>
            </a:r>
            <a:endParaRPr sz="750" b="0" i="0" u="none" strike="noStrike" cap="none">
              <a:solidFill>
                <a:schemeClr val="dk1"/>
              </a:solidFill>
              <a:latin typeface="Calibri"/>
              <a:ea typeface="Calibri"/>
              <a:cs typeface="Calibri"/>
              <a:sym typeface="Calibri"/>
            </a:endParaRPr>
          </a:p>
        </p:txBody>
      </p:sp>
      <p:sp>
        <p:nvSpPr>
          <p:cNvPr id="121" name="Google Shape;35;p3">
            <a:extLst>
              <a:ext uri="{FF2B5EF4-FFF2-40B4-BE49-F238E27FC236}">
                <a16:creationId xmlns:a16="http://schemas.microsoft.com/office/drawing/2014/main" id="{C6C3BF7A-6B77-DE6D-2221-3E938BAC9EE1}"/>
              </a:ext>
            </a:extLst>
          </p:cNvPr>
          <p:cNvSpPr/>
          <p:nvPr/>
        </p:nvSpPr>
        <p:spPr>
          <a:xfrm>
            <a:off x="4400550" y="4017382"/>
            <a:ext cx="5811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Country:</a:t>
            </a:r>
            <a:endParaRPr sz="750" b="0" i="0" u="none" strike="noStrike" cap="none">
              <a:solidFill>
                <a:schemeClr val="dk1"/>
              </a:solidFill>
              <a:latin typeface="Calibri"/>
              <a:ea typeface="Calibri"/>
              <a:cs typeface="Calibri"/>
              <a:sym typeface="Calibri"/>
            </a:endParaRPr>
          </a:p>
        </p:txBody>
      </p:sp>
      <p:sp>
        <p:nvSpPr>
          <p:cNvPr id="122" name="Google Shape;36;p3">
            <a:extLst>
              <a:ext uri="{FF2B5EF4-FFF2-40B4-BE49-F238E27FC236}">
                <a16:creationId xmlns:a16="http://schemas.microsoft.com/office/drawing/2014/main" id="{8DEA2FA0-C6A4-65F2-751B-98C5D2C4580F}"/>
              </a:ext>
            </a:extLst>
          </p:cNvPr>
          <p:cNvSpPr/>
          <p:nvPr/>
        </p:nvSpPr>
        <p:spPr>
          <a:xfrm>
            <a:off x="628650" y="4446007"/>
            <a:ext cx="20478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National ID Number:</a:t>
            </a:r>
            <a:endParaRPr sz="750" b="0" i="0" u="none" strike="noStrike" cap="none">
              <a:solidFill>
                <a:schemeClr val="dk1"/>
              </a:solidFill>
              <a:latin typeface="Calibri"/>
              <a:ea typeface="Calibri"/>
              <a:cs typeface="Calibri"/>
              <a:sym typeface="Calibri"/>
            </a:endParaRPr>
          </a:p>
        </p:txBody>
      </p:sp>
      <p:sp>
        <p:nvSpPr>
          <p:cNvPr id="123" name="Google Shape;38;p3">
            <a:extLst>
              <a:ext uri="{FF2B5EF4-FFF2-40B4-BE49-F238E27FC236}">
                <a16:creationId xmlns:a16="http://schemas.microsoft.com/office/drawing/2014/main" id="{E212264A-45B4-BA57-B20E-46D2658D127C}"/>
              </a:ext>
            </a:extLst>
          </p:cNvPr>
          <p:cNvSpPr/>
          <p:nvPr/>
        </p:nvSpPr>
        <p:spPr>
          <a:xfrm>
            <a:off x="609600" y="3588757"/>
            <a:ext cx="2182328" cy="98655"/>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dirty="0">
                <a:solidFill>
                  <a:srgbClr val="000000"/>
                </a:solidFill>
                <a:latin typeface="Roboto"/>
                <a:ea typeface="Roboto"/>
                <a:cs typeface="Roboto"/>
                <a:sym typeface="Roboto"/>
              </a:rPr>
              <a:t>Email:</a:t>
            </a:r>
            <a:endParaRPr sz="750" b="0" i="0" u="none" strike="noStrike" cap="none" dirty="0">
              <a:solidFill>
                <a:schemeClr val="dk1"/>
              </a:solidFill>
              <a:latin typeface="Calibri"/>
              <a:ea typeface="Calibri"/>
              <a:cs typeface="Calibri"/>
              <a:sym typeface="Calibri"/>
            </a:endParaRPr>
          </a:p>
        </p:txBody>
      </p:sp>
      <p:sp>
        <p:nvSpPr>
          <p:cNvPr id="124" name="Google Shape;39;p3">
            <a:extLst>
              <a:ext uri="{FF2B5EF4-FFF2-40B4-BE49-F238E27FC236}">
                <a16:creationId xmlns:a16="http://schemas.microsoft.com/office/drawing/2014/main" id="{BE4AAE8A-A17C-919E-76FB-CF71D749B9A3}"/>
              </a:ext>
            </a:extLst>
          </p:cNvPr>
          <p:cNvSpPr/>
          <p:nvPr/>
        </p:nvSpPr>
        <p:spPr>
          <a:xfrm>
            <a:off x="2762250" y="3588757"/>
            <a:ext cx="21051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dirty="0">
                <a:latin typeface="Roboto"/>
                <a:ea typeface="Roboto"/>
                <a:cs typeface="Roboto"/>
                <a:sym typeface="Roboto"/>
              </a:rPr>
              <a:t>Relationship to you (spouse, child)</a:t>
            </a:r>
            <a:endParaRPr sz="750" b="0" i="0" u="none" strike="noStrike" cap="none" dirty="0">
              <a:solidFill>
                <a:schemeClr val="dk1"/>
              </a:solidFill>
              <a:latin typeface="Calibri"/>
              <a:ea typeface="Calibri"/>
              <a:cs typeface="Calibri"/>
              <a:sym typeface="Calibri"/>
            </a:endParaRPr>
          </a:p>
        </p:txBody>
      </p:sp>
      <p:sp>
        <p:nvSpPr>
          <p:cNvPr id="125" name="Google Shape;40;p3">
            <a:extLst>
              <a:ext uri="{FF2B5EF4-FFF2-40B4-BE49-F238E27FC236}">
                <a16:creationId xmlns:a16="http://schemas.microsoft.com/office/drawing/2014/main" id="{D021A8BC-CED7-489C-2527-A5D0D8E0AEB3}"/>
              </a:ext>
            </a:extLst>
          </p:cNvPr>
          <p:cNvSpPr/>
          <p:nvPr/>
        </p:nvSpPr>
        <p:spPr>
          <a:xfrm>
            <a:off x="3105150" y="2731507"/>
            <a:ext cx="18669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Surname:</a:t>
            </a:r>
            <a:endParaRPr sz="750" b="0" i="0" u="none" strike="noStrike" cap="none">
              <a:solidFill>
                <a:schemeClr val="dk1"/>
              </a:solidFill>
              <a:latin typeface="Calibri"/>
              <a:ea typeface="Calibri"/>
              <a:cs typeface="Calibri"/>
              <a:sym typeface="Calibri"/>
            </a:endParaRPr>
          </a:p>
        </p:txBody>
      </p:sp>
      <p:sp>
        <p:nvSpPr>
          <p:cNvPr id="126" name="Google Shape;41;p3">
            <a:extLst>
              <a:ext uri="{FF2B5EF4-FFF2-40B4-BE49-F238E27FC236}">
                <a16:creationId xmlns:a16="http://schemas.microsoft.com/office/drawing/2014/main" id="{B19750D5-AE43-5027-F130-124DAD7B27E6}"/>
              </a:ext>
            </a:extLst>
          </p:cNvPr>
          <p:cNvSpPr/>
          <p:nvPr/>
        </p:nvSpPr>
        <p:spPr>
          <a:xfrm>
            <a:off x="2781300" y="4446007"/>
            <a:ext cx="20955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National ID Issued By:</a:t>
            </a:r>
            <a:endParaRPr sz="750" b="0" i="0" u="none" strike="noStrike" cap="none">
              <a:solidFill>
                <a:schemeClr val="dk1"/>
              </a:solidFill>
              <a:latin typeface="Calibri"/>
              <a:ea typeface="Calibri"/>
              <a:cs typeface="Calibri"/>
              <a:sym typeface="Calibri"/>
            </a:endParaRPr>
          </a:p>
        </p:txBody>
      </p:sp>
      <p:sp>
        <p:nvSpPr>
          <p:cNvPr id="127" name="Google Shape;42;p3">
            <a:extLst>
              <a:ext uri="{FF2B5EF4-FFF2-40B4-BE49-F238E27FC236}">
                <a16:creationId xmlns:a16="http://schemas.microsoft.com/office/drawing/2014/main" id="{90B04DA8-45B6-FDBB-27CB-682AA4BDC9B5}"/>
              </a:ext>
            </a:extLst>
          </p:cNvPr>
          <p:cNvSpPr/>
          <p:nvPr/>
        </p:nvSpPr>
        <p:spPr>
          <a:xfrm>
            <a:off x="590550" y="2731507"/>
            <a:ext cx="5238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Prefix:</a:t>
            </a:r>
            <a:endParaRPr sz="750" b="0" i="0" u="none" strike="noStrike" cap="none">
              <a:solidFill>
                <a:schemeClr val="dk1"/>
              </a:solidFill>
              <a:latin typeface="Calibri"/>
              <a:ea typeface="Calibri"/>
              <a:cs typeface="Calibri"/>
              <a:sym typeface="Calibri"/>
            </a:endParaRPr>
          </a:p>
        </p:txBody>
      </p:sp>
      <p:sp>
        <p:nvSpPr>
          <p:cNvPr id="128" name="Google Shape;43;p3">
            <a:extLst>
              <a:ext uri="{FF2B5EF4-FFF2-40B4-BE49-F238E27FC236}">
                <a16:creationId xmlns:a16="http://schemas.microsoft.com/office/drawing/2014/main" id="{C1647CC9-6CB5-1C82-EFC8-9042FBF7441B}"/>
              </a:ext>
            </a:extLst>
          </p:cNvPr>
          <p:cNvSpPr/>
          <p:nvPr/>
        </p:nvSpPr>
        <p:spPr>
          <a:xfrm>
            <a:off x="590550" y="3160132"/>
            <a:ext cx="5238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Gender:</a:t>
            </a:r>
            <a:endParaRPr sz="750" b="0" i="0" u="none" strike="noStrike" cap="none">
              <a:solidFill>
                <a:schemeClr val="dk1"/>
              </a:solidFill>
              <a:latin typeface="Calibri"/>
              <a:ea typeface="Calibri"/>
              <a:cs typeface="Calibri"/>
              <a:sym typeface="Calibri"/>
            </a:endParaRPr>
          </a:p>
        </p:txBody>
      </p:sp>
      <p:sp>
        <p:nvSpPr>
          <p:cNvPr id="129" name="Google Shape;44;p3">
            <a:extLst>
              <a:ext uri="{FF2B5EF4-FFF2-40B4-BE49-F238E27FC236}">
                <a16:creationId xmlns:a16="http://schemas.microsoft.com/office/drawing/2014/main" id="{2119917B-1A26-7C1D-0AA5-2541ACB29066}"/>
              </a:ext>
            </a:extLst>
          </p:cNvPr>
          <p:cNvSpPr/>
          <p:nvPr/>
        </p:nvSpPr>
        <p:spPr>
          <a:xfrm>
            <a:off x="600075" y="4017382"/>
            <a:ext cx="4383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House #:</a:t>
            </a:r>
            <a:endParaRPr sz="750" b="0" i="0" u="none" strike="noStrike" cap="none">
              <a:solidFill>
                <a:schemeClr val="dk1"/>
              </a:solidFill>
              <a:latin typeface="Calibri"/>
              <a:ea typeface="Calibri"/>
              <a:cs typeface="Calibri"/>
              <a:sym typeface="Calibri"/>
            </a:endParaRPr>
          </a:p>
        </p:txBody>
      </p:sp>
      <p:sp>
        <p:nvSpPr>
          <p:cNvPr id="130" name="Google Shape;59;p3">
            <a:extLst>
              <a:ext uri="{FF2B5EF4-FFF2-40B4-BE49-F238E27FC236}">
                <a16:creationId xmlns:a16="http://schemas.microsoft.com/office/drawing/2014/main" id="{46CCC40E-A29B-02C0-0A6D-76140AB99EB4}"/>
              </a:ext>
            </a:extLst>
          </p:cNvPr>
          <p:cNvSpPr/>
          <p:nvPr/>
        </p:nvSpPr>
        <p:spPr>
          <a:xfrm>
            <a:off x="3114675" y="2891845"/>
            <a:ext cx="18765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31" name="Google Shape;60;p3">
            <a:extLst>
              <a:ext uri="{FF2B5EF4-FFF2-40B4-BE49-F238E27FC236}">
                <a16:creationId xmlns:a16="http://schemas.microsoft.com/office/drawing/2014/main" id="{7F6D14FC-C2A5-B82C-7B37-AF89496EDDFC}"/>
              </a:ext>
            </a:extLst>
          </p:cNvPr>
          <p:cNvSpPr/>
          <p:nvPr/>
        </p:nvSpPr>
        <p:spPr>
          <a:xfrm>
            <a:off x="1187450" y="2888670"/>
            <a:ext cx="18510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32" name="Google Shape;61;p3">
            <a:extLst>
              <a:ext uri="{FF2B5EF4-FFF2-40B4-BE49-F238E27FC236}">
                <a16:creationId xmlns:a16="http://schemas.microsoft.com/office/drawing/2014/main" id="{4477D8B9-8094-21AC-BFF5-265FE873CBEE}"/>
              </a:ext>
            </a:extLst>
          </p:cNvPr>
          <p:cNvSpPr/>
          <p:nvPr/>
        </p:nvSpPr>
        <p:spPr>
          <a:xfrm>
            <a:off x="590551" y="2891845"/>
            <a:ext cx="5208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33" name="Google Shape;62;p3">
            <a:extLst>
              <a:ext uri="{FF2B5EF4-FFF2-40B4-BE49-F238E27FC236}">
                <a16:creationId xmlns:a16="http://schemas.microsoft.com/office/drawing/2014/main" id="{E5359026-2D9C-633A-1C4F-1D0AF9509C45}"/>
              </a:ext>
            </a:extLst>
          </p:cNvPr>
          <p:cNvSpPr/>
          <p:nvPr/>
        </p:nvSpPr>
        <p:spPr>
          <a:xfrm>
            <a:off x="590551" y="3314120"/>
            <a:ext cx="5208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35" name="Google Shape;64;p3">
            <a:extLst>
              <a:ext uri="{FF2B5EF4-FFF2-40B4-BE49-F238E27FC236}">
                <a16:creationId xmlns:a16="http://schemas.microsoft.com/office/drawing/2014/main" id="{7D147AAC-DCAE-AA34-1639-D83D1E21B85A}"/>
              </a:ext>
            </a:extLst>
          </p:cNvPr>
          <p:cNvSpPr/>
          <p:nvPr/>
        </p:nvSpPr>
        <p:spPr>
          <a:xfrm>
            <a:off x="2152650" y="3314119"/>
            <a:ext cx="13812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36" name="Google Shape;65;p3">
            <a:extLst>
              <a:ext uri="{FF2B5EF4-FFF2-40B4-BE49-F238E27FC236}">
                <a16:creationId xmlns:a16="http://schemas.microsoft.com/office/drawing/2014/main" id="{78FF8B6D-8A99-3318-A5BB-72A647FBA6F8}"/>
              </a:ext>
            </a:extLst>
          </p:cNvPr>
          <p:cNvSpPr/>
          <p:nvPr/>
        </p:nvSpPr>
        <p:spPr>
          <a:xfrm>
            <a:off x="3586163" y="3320469"/>
            <a:ext cx="14049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37" name="Google Shape;66;p3">
            <a:extLst>
              <a:ext uri="{FF2B5EF4-FFF2-40B4-BE49-F238E27FC236}">
                <a16:creationId xmlns:a16="http://schemas.microsoft.com/office/drawing/2014/main" id="{F1CE34EE-56E6-5B06-99AC-8FC1FAFB07F7}"/>
              </a:ext>
            </a:extLst>
          </p:cNvPr>
          <p:cNvSpPr/>
          <p:nvPr/>
        </p:nvSpPr>
        <p:spPr>
          <a:xfrm>
            <a:off x="2771775" y="3750681"/>
            <a:ext cx="22194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38" name="Google Shape;67;p3">
            <a:extLst>
              <a:ext uri="{FF2B5EF4-FFF2-40B4-BE49-F238E27FC236}">
                <a16:creationId xmlns:a16="http://schemas.microsoft.com/office/drawing/2014/main" id="{A206116F-BC90-4FEB-212E-50EFA07C78A9}"/>
              </a:ext>
            </a:extLst>
          </p:cNvPr>
          <p:cNvSpPr/>
          <p:nvPr/>
        </p:nvSpPr>
        <p:spPr>
          <a:xfrm>
            <a:off x="596900" y="3745917"/>
            <a:ext cx="21051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39" name="Google Shape;68;p3">
            <a:extLst>
              <a:ext uri="{FF2B5EF4-FFF2-40B4-BE49-F238E27FC236}">
                <a16:creationId xmlns:a16="http://schemas.microsoft.com/office/drawing/2014/main" id="{1E140D52-1A30-2826-6FB1-F98CCA1956F3}"/>
              </a:ext>
            </a:extLst>
          </p:cNvPr>
          <p:cNvSpPr/>
          <p:nvPr/>
        </p:nvSpPr>
        <p:spPr>
          <a:xfrm>
            <a:off x="596900" y="4174544"/>
            <a:ext cx="4383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40" name="Google Shape;69;p3">
            <a:extLst>
              <a:ext uri="{FF2B5EF4-FFF2-40B4-BE49-F238E27FC236}">
                <a16:creationId xmlns:a16="http://schemas.microsoft.com/office/drawing/2014/main" id="{7073ACEA-A0CE-68E0-1D62-1A90472B3334}"/>
              </a:ext>
            </a:extLst>
          </p:cNvPr>
          <p:cNvSpPr/>
          <p:nvPr/>
        </p:nvSpPr>
        <p:spPr>
          <a:xfrm>
            <a:off x="1111249" y="4174544"/>
            <a:ext cx="11082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41" name="Google Shape;70;p3">
            <a:extLst>
              <a:ext uri="{FF2B5EF4-FFF2-40B4-BE49-F238E27FC236}">
                <a16:creationId xmlns:a16="http://schemas.microsoft.com/office/drawing/2014/main" id="{65565BDA-4250-6286-9608-049502542B05}"/>
              </a:ext>
            </a:extLst>
          </p:cNvPr>
          <p:cNvSpPr/>
          <p:nvPr/>
        </p:nvSpPr>
        <p:spPr>
          <a:xfrm>
            <a:off x="2286000" y="4174544"/>
            <a:ext cx="11622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42" name="Google Shape;71;p3">
            <a:extLst>
              <a:ext uri="{FF2B5EF4-FFF2-40B4-BE49-F238E27FC236}">
                <a16:creationId xmlns:a16="http://schemas.microsoft.com/office/drawing/2014/main" id="{7A709B28-5488-AB6C-A383-65AE5A645B03}"/>
              </a:ext>
            </a:extLst>
          </p:cNvPr>
          <p:cNvSpPr/>
          <p:nvPr/>
        </p:nvSpPr>
        <p:spPr>
          <a:xfrm>
            <a:off x="3505199" y="4174544"/>
            <a:ext cx="8478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43" name="Google Shape;72;p3">
            <a:extLst>
              <a:ext uri="{FF2B5EF4-FFF2-40B4-BE49-F238E27FC236}">
                <a16:creationId xmlns:a16="http://schemas.microsoft.com/office/drawing/2014/main" id="{9DECFD35-46C2-7B1F-4B00-500C5BE08A10}"/>
              </a:ext>
            </a:extLst>
          </p:cNvPr>
          <p:cNvSpPr/>
          <p:nvPr/>
        </p:nvSpPr>
        <p:spPr>
          <a:xfrm>
            <a:off x="4400549" y="4174544"/>
            <a:ext cx="5904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44" name="Google Shape;73;p3">
            <a:extLst>
              <a:ext uri="{FF2B5EF4-FFF2-40B4-BE49-F238E27FC236}">
                <a16:creationId xmlns:a16="http://schemas.microsoft.com/office/drawing/2014/main" id="{2F87D0F0-E8BD-A97D-DE7C-D5A471084A94}"/>
              </a:ext>
            </a:extLst>
          </p:cNvPr>
          <p:cNvSpPr/>
          <p:nvPr/>
        </p:nvSpPr>
        <p:spPr>
          <a:xfrm>
            <a:off x="609599" y="4609517"/>
            <a:ext cx="20922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45" name="Google Shape;74;p3">
            <a:extLst>
              <a:ext uri="{FF2B5EF4-FFF2-40B4-BE49-F238E27FC236}">
                <a16:creationId xmlns:a16="http://schemas.microsoft.com/office/drawing/2014/main" id="{5E83A9EC-A4D4-D110-C694-8EA2A0051963}"/>
              </a:ext>
            </a:extLst>
          </p:cNvPr>
          <p:cNvSpPr/>
          <p:nvPr/>
        </p:nvSpPr>
        <p:spPr>
          <a:xfrm>
            <a:off x="2774950" y="4607931"/>
            <a:ext cx="22161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46" name="Google Shape;24;p3">
            <a:extLst>
              <a:ext uri="{FF2B5EF4-FFF2-40B4-BE49-F238E27FC236}">
                <a16:creationId xmlns:a16="http://schemas.microsoft.com/office/drawing/2014/main" id="{92FF01D9-6024-BAB1-ACBF-54A51695CACF}"/>
              </a:ext>
            </a:extLst>
          </p:cNvPr>
          <p:cNvSpPr/>
          <p:nvPr/>
        </p:nvSpPr>
        <p:spPr>
          <a:xfrm>
            <a:off x="575557" y="2497317"/>
            <a:ext cx="4353000" cy="296984"/>
          </a:xfrm>
          <a:prstGeom prst="rect">
            <a:avLst/>
          </a:prstGeom>
          <a:noFill/>
          <a:ln>
            <a:noFill/>
          </a:ln>
        </p:spPr>
        <p:txBody>
          <a:bodyPr spcFirstLastPara="1" wrap="square" lIns="0" tIns="0" rIns="0" bIns="0" anchor="t" anchorCtr="0">
            <a:noAutofit/>
          </a:bodyPr>
          <a:lstStyle/>
          <a:p>
            <a:pPr marL="0" marR="0" lvl="0" indent="0" algn="l" rtl="0">
              <a:lnSpc>
                <a:spcPct val="114285"/>
              </a:lnSpc>
              <a:spcBef>
                <a:spcPts val="0"/>
              </a:spcBef>
              <a:spcAft>
                <a:spcPts val="0"/>
              </a:spcAft>
              <a:buNone/>
            </a:pPr>
            <a:r>
              <a:rPr lang="en-US" sz="1050" b="1" i="0" u="none" strike="noStrike" cap="none" dirty="0">
                <a:solidFill>
                  <a:schemeClr val="dk1"/>
                </a:solidFill>
                <a:latin typeface="Roboto"/>
                <a:ea typeface="Roboto"/>
                <a:cs typeface="Roboto"/>
                <a:sym typeface="Roboto"/>
              </a:rPr>
              <a:t>Beneficiary 1 </a:t>
            </a:r>
            <a:r>
              <a:rPr lang="en-US" sz="900" b="1" i="0" u="none" strike="noStrike" cap="none" dirty="0">
                <a:solidFill>
                  <a:schemeClr val="dk1"/>
                </a:solidFill>
                <a:latin typeface="Roboto"/>
                <a:ea typeface="Roboto"/>
                <a:cs typeface="Roboto"/>
                <a:sym typeface="Roboto"/>
              </a:rPr>
              <a:t>–</a:t>
            </a:r>
            <a:r>
              <a:rPr lang="en-US" sz="1050" b="1" i="0" u="none" strike="noStrike" cap="none" dirty="0">
                <a:solidFill>
                  <a:schemeClr val="dk1"/>
                </a:solidFill>
                <a:latin typeface="Roboto"/>
                <a:ea typeface="Roboto"/>
                <a:cs typeface="Roboto"/>
                <a:sym typeface="Roboto"/>
              </a:rPr>
              <a:t> </a:t>
            </a:r>
            <a:r>
              <a:rPr lang="en-US" sz="900" b="1" dirty="0">
                <a:solidFill>
                  <a:schemeClr val="dk1"/>
                </a:solidFill>
                <a:latin typeface="Roboto"/>
                <a:ea typeface="Roboto"/>
                <a:cs typeface="Roboto"/>
                <a:sym typeface="Roboto"/>
              </a:rPr>
              <a:t>B</a:t>
            </a:r>
            <a:r>
              <a:rPr lang="en-US" sz="900" b="1" i="0" u="none" strike="noStrike" cap="none" dirty="0">
                <a:solidFill>
                  <a:schemeClr val="dk1"/>
                </a:solidFill>
                <a:latin typeface="Roboto"/>
                <a:ea typeface="Roboto"/>
                <a:cs typeface="Roboto"/>
                <a:sym typeface="Roboto"/>
              </a:rPr>
              <a:t>eneficiary should receive _______ % of the investment plan.</a:t>
            </a:r>
            <a:endParaRPr lang="en-US" sz="900" b="1" i="0" u="none" strike="noStrike" cap="none" dirty="0">
              <a:solidFill>
                <a:srgbClr val="000000"/>
              </a:solidFill>
              <a:latin typeface="Roboto"/>
              <a:ea typeface="Roboto"/>
              <a:cs typeface="Roboto"/>
              <a:sym typeface="Roboto"/>
            </a:endParaRPr>
          </a:p>
        </p:txBody>
      </p:sp>
      <p:sp>
        <p:nvSpPr>
          <p:cNvPr id="147" name="Google Shape;26;p3">
            <a:extLst>
              <a:ext uri="{FF2B5EF4-FFF2-40B4-BE49-F238E27FC236}">
                <a16:creationId xmlns:a16="http://schemas.microsoft.com/office/drawing/2014/main" id="{FB13F87D-C206-2EC0-CCCE-8474DEBBEC3B}"/>
              </a:ext>
            </a:extLst>
          </p:cNvPr>
          <p:cNvSpPr/>
          <p:nvPr/>
        </p:nvSpPr>
        <p:spPr>
          <a:xfrm>
            <a:off x="1216907" y="5298381"/>
            <a:ext cx="18669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Forename:</a:t>
            </a:r>
            <a:endParaRPr sz="750" b="0" i="0" u="none" strike="noStrike" cap="none">
              <a:solidFill>
                <a:schemeClr val="dk1"/>
              </a:solidFill>
              <a:latin typeface="Calibri"/>
              <a:ea typeface="Calibri"/>
              <a:cs typeface="Calibri"/>
              <a:sym typeface="Calibri"/>
            </a:endParaRPr>
          </a:p>
        </p:txBody>
      </p:sp>
      <p:sp>
        <p:nvSpPr>
          <p:cNvPr id="148" name="Google Shape;29;p3">
            <a:extLst>
              <a:ext uri="{FF2B5EF4-FFF2-40B4-BE49-F238E27FC236}">
                <a16:creationId xmlns:a16="http://schemas.microsoft.com/office/drawing/2014/main" id="{F0C98C30-1EF2-5DEC-B992-BFE141F03980}"/>
              </a:ext>
            </a:extLst>
          </p:cNvPr>
          <p:cNvSpPr/>
          <p:nvPr/>
        </p:nvSpPr>
        <p:spPr>
          <a:xfrm>
            <a:off x="1207382" y="5727006"/>
            <a:ext cx="8955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Date of Birth:</a:t>
            </a:r>
            <a:endParaRPr sz="750" b="0" i="0" u="none" strike="noStrike" cap="none">
              <a:solidFill>
                <a:schemeClr val="dk1"/>
              </a:solidFill>
              <a:latin typeface="Calibri"/>
              <a:ea typeface="Calibri"/>
              <a:cs typeface="Calibri"/>
              <a:sym typeface="Calibri"/>
            </a:endParaRPr>
          </a:p>
        </p:txBody>
      </p:sp>
      <p:sp>
        <p:nvSpPr>
          <p:cNvPr id="149" name="Google Shape;30;p3">
            <a:extLst>
              <a:ext uri="{FF2B5EF4-FFF2-40B4-BE49-F238E27FC236}">
                <a16:creationId xmlns:a16="http://schemas.microsoft.com/office/drawing/2014/main" id="{B8D90C74-7A66-F348-6661-B1E3970EDE08}"/>
              </a:ext>
            </a:extLst>
          </p:cNvPr>
          <p:cNvSpPr/>
          <p:nvPr/>
        </p:nvSpPr>
        <p:spPr>
          <a:xfrm>
            <a:off x="1131182" y="6584256"/>
            <a:ext cx="8955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Street:</a:t>
            </a:r>
            <a:endParaRPr sz="750" b="0" i="0" u="none" strike="noStrike" cap="none">
              <a:solidFill>
                <a:schemeClr val="dk1"/>
              </a:solidFill>
              <a:latin typeface="Calibri"/>
              <a:ea typeface="Calibri"/>
              <a:cs typeface="Calibri"/>
              <a:sym typeface="Calibri"/>
            </a:endParaRPr>
          </a:p>
        </p:txBody>
      </p:sp>
      <p:sp>
        <p:nvSpPr>
          <p:cNvPr id="150" name="Google Shape;31;p3">
            <a:extLst>
              <a:ext uri="{FF2B5EF4-FFF2-40B4-BE49-F238E27FC236}">
                <a16:creationId xmlns:a16="http://schemas.microsoft.com/office/drawing/2014/main" id="{3023C46C-7AAB-B5D8-28E3-4D5718CDB92D}"/>
              </a:ext>
            </a:extLst>
          </p:cNvPr>
          <p:cNvSpPr/>
          <p:nvPr/>
        </p:nvSpPr>
        <p:spPr>
          <a:xfrm>
            <a:off x="2312282" y="6584256"/>
            <a:ext cx="8955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Town / City:</a:t>
            </a:r>
            <a:endParaRPr sz="750" b="0" i="0" u="none" strike="noStrike" cap="none">
              <a:solidFill>
                <a:schemeClr val="dk1"/>
              </a:solidFill>
              <a:latin typeface="Calibri"/>
              <a:ea typeface="Calibri"/>
              <a:cs typeface="Calibri"/>
              <a:sym typeface="Calibri"/>
            </a:endParaRPr>
          </a:p>
        </p:txBody>
      </p:sp>
      <p:sp>
        <p:nvSpPr>
          <p:cNvPr id="151" name="Google Shape;32;p3">
            <a:extLst>
              <a:ext uri="{FF2B5EF4-FFF2-40B4-BE49-F238E27FC236}">
                <a16:creationId xmlns:a16="http://schemas.microsoft.com/office/drawing/2014/main" id="{711E3923-0A44-31D7-2B7B-801635D19831}"/>
              </a:ext>
            </a:extLst>
          </p:cNvPr>
          <p:cNvSpPr/>
          <p:nvPr/>
        </p:nvSpPr>
        <p:spPr>
          <a:xfrm>
            <a:off x="2188457" y="5727006"/>
            <a:ext cx="13812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Country of Birth:</a:t>
            </a:r>
            <a:endParaRPr sz="750" b="0" i="0" u="none" strike="noStrike" cap="none">
              <a:solidFill>
                <a:schemeClr val="dk1"/>
              </a:solidFill>
              <a:latin typeface="Calibri"/>
              <a:ea typeface="Calibri"/>
              <a:cs typeface="Calibri"/>
              <a:sym typeface="Calibri"/>
            </a:endParaRPr>
          </a:p>
        </p:txBody>
      </p:sp>
      <p:sp>
        <p:nvSpPr>
          <p:cNvPr id="152" name="Google Shape;33;p3">
            <a:extLst>
              <a:ext uri="{FF2B5EF4-FFF2-40B4-BE49-F238E27FC236}">
                <a16:creationId xmlns:a16="http://schemas.microsoft.com/office/drawing/2014/main" id="{DDB423CC-D703-B57B-0DE6-E4B11901F84A}"/>
              </a:ext>
            </a:extLst>
          </p:cNvPr>
          <p:cNvSpPr/>
          <p:nvPr/>
        </p:nvSpPr>
        <p:spPr>
          <a:xfrm>
            <a:off x="3571829" y="6584256"/>
            <a:ext cx="8478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dirty="0">
                <a:solidFill>
                  <a:srgbClr val="000000"/>
                </a:solidFill>
                <a:latin typeface="Roboto"/>
                <a:ea typeface="Roboto"/>
                <a:cs typeface="Roboto"/>
                <a:sym typeface="Roboto"/>
              </a:rPr>
              <a:t>Postal Code:</a:t>
            </a:r>
            <a:endParaRPr sz="750" b="0" i="0" u="none" strike="noStrike" cap="none" dirty="0">
              <a:solidFill>
                <a:schemeClr val="dk1"/>
              </a:solidFill>
              <a:latin typeface="Calibri"/>
              <a:ea typeface="Calibri"/>
              <a:cs typeface="Calibri"/>
              <a:sym typeface="Calibri"/>
            </a:endParaRPr>
          </a:p>
        </p:txBody>
      </p:sp>
      <p:sp>
        <p:nvSpPr>
          <p:cNvPr id="153" name="Google Shape;34;p3">
            <a:extLst>
              <a:ext uri="{FF2B5EF4-FFF2-40B4-BE49-F238E27FC236}">
                <a16:creationId xmlns:a16="http://schemas.microsoft.com/office/drawing/2014/main" id="{D8138F9C-D4E5-43DD-1295-737EBADAB855}"/>
              </a:ext>
            </a:extLst>
          </p:cNvPr>
          <p:cNvSpPr/>
          <p:nvPr/>
        </p:nvSpPr>
        <p:spPr>
          <a:xfrm>
            <a:off x="3626732" y="5727006"/>
            <a:ext cx="13716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Nationality:</a:t>
            </a:r>
            <a:endParaRPr sz="750" b="0" i="0" u="none" strike="noStrike" cap="none">
              <a:solidFill>
                <a:schemeClr val="dk1"/>
              </a:solidFill>
              <a:latin typeface="Calibri"/>
              <a:ea typeface="Calibri"/>
              <a:cs typeface="Calibri"/>
              <a:sym typeface="Calibri"/>
            </a:endParaRPr>
          </a:p>
        </p:txBody>
      </p:sp>
      <p:sp>
        <p:nvSpPr>
          <p:cNvPr id="154" name="Google Shape;35;p3">
            <a:extLst>
              <a:ext uri="{FF2B5EF4-FFF2-40B4-BE49-F238E27FC236}">
                <a16:creationId xmlns:a16="http://schemas.microsoft.com/office/drawing/2014/main" id="{8E3B5801-E1FA-E1FA-ED40-A3DB393D50F1}"/>
              </a:ext>
            </a:extLst>
          </p:cNvPr>
          <p:cNvSpPr/>
          <p:nvPr/>
        </p:nvSpPr>
        <p:spPr>
          <a:xfrm>
            <a:off x="4436357" y="6584256"/>
            <a:ext cx="5811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Country:</a:t>
            </a:r>
            <a:endParaRPr sz="750" b="0" i="0" u="none" strike="noStrike" cap="none">
              <a:solidFill>
                <a:schemeClr val="dk1"/>
              </a:solidFill>
              <a:latin typeface="Calibri"/>
              <a:ea typeface="Calibri"/>
              <a:cs typeface="Calibri"/>
              <a:sym typeface="Calibri"/>
            </a:endParaRPr>
          </a:p>
        </p:txBody>
      </p:sp>
      <p:sp>
        <p:nvSpPr>
          <p:cNvPr id="155" name="Google Shape;36;p3">
            <a:extLst>
              <a:ext uri="{FF2B5EF4-FFF2-40B4-BE49-F238E27FC236}">
                <a16:creationId xmlns:a16="http://schemas.microsoft.com/office/drawing/2014/main" id="{F4F46E2B-E9A8-F7BB-B37C-21F610FF3A12}"/>
              </a:ext>
            </a:extLst>
          </p:cNvPr>
          <p:cNvSpPr/>
          <p:nvPr/>
        </p:nvSpPr>
        <p:spPr>
          <a:xfrm>
            <a:off x="664457" y="7012881"/>
            <a:ext cx="20478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National ID Number:</a:t>
            </a:r>
            <a:endParaRPr sz="750" b="0" i="0" u="none" strike="noStrike" cap="none">
              <a:solidFill>
                <a:schemeClr val="dk1"/>
              </a:solidFill>
              <a:latin typeface="Calibri"/>
              <a:ea typeface="Calibri"/>
              <a:cs typeface="Calibri"/>
              <a:sym typeface="Calibri"/>
            </a:endParaRPr>
          </a:p>
        </p:txBody>
      </p:sp>
      <p:sp>
        <p:nvSpPr>
          <p:cNvPr id="156" name="Google Shape;38;p3">
            <a:extLst>
              <a:ext uri="{FF2B5EF4-FFF2-40B4-BE49-F238E27FC236}">
                <a16:creationId xmlns:a16="http://schemas.microsoft.com/office/drawing/2014/main" id="{A55B9545-9B76-0467-414F-E76C37D832C8}"/>
              </a:ext>
            </a:extLst>
          </p:cNvPr>
          <p:cNvSpPr/>
          <p:nvPr/>
        </p:nvSpPr>
        <p:spPr>
          <a:xfrm>
            <a:off x="645407" y="6155631"/>
            <a:ext cx="2182328" cy="98655"/>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dirty="0">
                <a:solidFill>
                  <a:srgbClr val="000000"/>
                </a:solidFill>
                <a:latin typeface="Roboto"/>
                <a:ea typeface="Roboto"/>
                <a:cs typeface="Roboto"/>
                <a:sym typeface="Roboto"/>
              </a:rPr>
              <a:t>Email:</a:t>
            </a:r>
            <a:endParaRPr sz="750" b="0" i="0" u="none" strike="noStrike" cap="none" dirty="0">
              <a:solidFill>
                <a:schemeClr val="dk1"/>
              </a:solidFill>
              <a:latin typeface="Calibri"/>
              <a:ea typeface="Calibri"/>
              <a:cs typeface="Calibri"/>
              <a:sym typeface="Calibri"/>
            </a:endParaRPr>
          </a:p>
        </p:txBody>
      </p:sp>
      <p:sp>
        <p:nvSpPr>
          <p:cNvPr id="157" name="Google Shape;39;p3">
            <a:extLst>
              <a:ext uri="{FF2B5EF4-FFF2-40B4-BE49-F238E27FC236}">
                <a16:creationId xmlns:a16="http://schemas.microsoft.com/office/drawing/2014/main" id="{69FDCBC3-A6D6-194E-6F13-ABE15D9238E7}"/>
              </a:ext>
            </a:extLst>
          </p:cNvPr>
          <p:cNvSpPr/>
          <p:nvPr/>
        </p:nvSpPr>
        <p:spPr>
          <a:xfrm>
            <a:off x="2798057" y="6155631"/>
            <a:ext cx="21051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dirty="0">
                <a:latin typeface="Roboto"/>
                <a:ea typeface="Roboto"/>
                <a:cs typeface="Roboto"/>
                <a:sym typeface="Roboto"/>
              </a:rPr>
              <a:t>Relationship to you (spouse, child)</a:t>
            </a:r>
            <a:endParaRPr sz="750" b="0" i="0" u="none" strike="noStrike" cap="none" dirty="0">
              <a:solidFill>
                <a:schemeClr val="dk1"/>
              </a:solidFill>
              <a:latin typeface="Calibri"/>
              <a:ea typeface="Calibri"/>
              <a:cs typeface="Calibri"/>
              <a:sym typeface="Calibri"/>
            </a:endParaRPr>
          </a:p>
        </p:txBody>
      </p:sp>
      <p:sp>
        <p:nvSpPr>
          <p:cNvPr id="158" name="Google Shape;40;p3">
            <a:extLst>
              <a:ext uri="{FF2B5EF4-FFF2-40B4-BE49-F238E27FC236}">
                <a16:creationId xmlns:a16="http://schemas.microsoft.com/office/drawing/2014/main" id="{FF195413-A5EF-5B2E-E028-C89C77C6952E}"/>
              </a:ext>
            </a:extLst>
          </p:cNvPr>
          <p:cNvSpPr/>
          <p:nvPr/>
        </p:nvSpPr>
        <p:spPr>
          <a:xfrm>
            <a:off x="3140957" y="5298381"/>
            <a:ext cx="18669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Surname:</a:t>
            </a:r>
            <a:endParaRPr sz="750" b="0" i="0" u="none" strike="noStrike" cap="none">
              <a:solidFill>
                <a:schemeClr val="dk1"/>
              </a:solidFill>
              <a:latin typeface="Calibri"/>
              <a:ea typeface="Calibri"/>
              <a:cs typeface="Calibri"/>
              <a:sym typeface="Calibri"/>
            </a:endParaRPr>
          </a:p>
        </p:txBody>
      </p:sp>
      <p:sp>
        <p:nvSpPr>
          <p:cNvPr id="159" name="Google Shape;41;p3">
            <a:extLst>
              <a:ext uri="{FF2B5EF4-FFF2-40B4-BE49-F238E27FC236}">
                <a16:creationId xmlns:a16="http://schemas.microsoft.com/office/drawing/2014/main" id="{D835BBA4-FEEB-D156-E396-A792665BCCDC}"/>
              </a:ext>
            </a:extLst>
          </p:cNvPr>
          <p:cNvSpPr/>
          <p:nvPr/>
        </p:nvSpPr>
        <p:spPr>
          <a:xfrm>
            <a:off x="2817107" y="7012881"/>
            <a:ext cx="20955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National ID Issued By:</a:t>
            </a:r>
            <a:endParaRPr sz="750" b="0" i="0" u="none" strike="noStrike" cap="none">
              <a:solidFill>
                <a:schemeClr val="dk1"/>
              </a:solidFill>
              <a:latin typeface="Calibri"/>
              <a:ea typeface="Calibri"/>
              <a:cs typeface="Calibri"/>
              <a:sym typeface="Calibri"/>
            </a:endParaRPr>
          </a:p>
        </p:txBody>
      </p:sp>
      <p:sp>
        <p:nvSpPr>
          <p:cNvPr id="160" name="Google Shape;42;p3">
            <a:extLst>
              <a:ext uri="{FF2B5EF4-FFF2-40B4-BE49-F238E27FC236}">
                <a16:creationId xmlns:a16="http://schemas.microsoft.com/office/drawing/2014/main" id="{4DB8EBF9-F06E-18F2-1E9F-6B8D522F42E0}"/>
              </a:ext>
            </a:extLst>
          </p:cNvPr>
          <p:cNvSpPr/>
          <p:nvPr/>
        </p:nvSpPr>
        <p:spPr>
          <a:xfrm>
            <a:off x="626357" y="5298381"/>
            <a:ext cx="5238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Prefix:</a:t>
            </a:r>
            <a:endParaRPr sz="750" b="0" i="0" u="none" strike="noStrike" cap="none">
              <a:solidFill>
                <a:schemeClr val="dk1"/>
              </a:solidFill>
              <a:latin typeface="Calibri"/>
              <a:ea typeface="Calibri"/>
              <a:cs typeface="Calibri"/>
              <a:sym typeface="Calibri"/>
            </a:endParaRPr>
          </a:p>
        </p:txBody>
      </p:sp>
      <p:sp>
        <p:nvSpPr>
          <p:cNvPr id="161" name="Google Shape;43;p3">
            <a:extLst>
              <a:ext uri="{FF2B5EF4-FFF2-40B4-BE49-F238E27FC236}">
                <a16:creationId xmlns:a16="http://schemas.microsoft.com/office/drawing/2014/main" id="{9601572B-E2E0-710E-C5FB-B480BD7A9209}"/>
              </a:ext>
            </a:extLst>
          </p:cNvPr>
          <p:cNvSpPr/>
          <p:nvPr/>
        </p:nvSpPr>
        <p:spPr>
          <a:xfrm>
            <a:off x="626357" y="5727006"/>
            <a:ext cx="5238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Gender:</a:t>
            </a:r>
            <a:endParaRPr sz="750" b="0" i="0" u="none" strike="noStrike" cap="none">
              <a:solidFill>
                <a:schemeClr val="dk1"/>
              </a:solidFill>
              <a:latin typeface="Calibri"/>
              <a:ea typeface="Calibri"/>
              <a:cs typeface="Calibri"/>
              <a:sym typeface="Calibri"/>
            </a:endParaRPr>
          </a:p>
        </p:txBody>
      </p:sp>
      <p:sp>
        <p:nvSpPr>
          <p:cNvPr id="162" name="Google Shape;44;p3">
            <a:extLst>
              <a:ext uri="{FF2B5EF4-FFF2-40B4-BE49-F238E27FC236}">
                <a16:creationId xmlns:a16="http://schemas.microsoft.com/office/drawing/2014/main" id="{BF8AD4A7-0E8C-A92C-B682-B3A91FE8DAC4}"/>
              </a:ext>
            </a:extLst>
          </p:cNvPr>
          <p:cNvSpPr/>
          <p:nvPr/>
        </p:nvSpPr>
        <p:spPr>
          <a:xfrm>
            <a:off x="635882" y="6584256"/>
            <a:ext cx="4383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a:solidFill>
                  <a:srgbClr val="000000"/>
                </a:solidFill>
                <a:latin typeface="Roboto"/>
                <a:ea typeface="Roboto"/>
                <a:cs typeface="Roboto"/>
                <a:sym typeface="Roboto"/>
              </a:rPr>
              <a:t>House #:</a:t>
            </a:r>
            <a:endParaRPr sz="750" b="0" i="0" u="none" strike="noStrike" cap="none">
              <a:solidFill>
                <a:schemeClr val="dk1"/>
              </a:solidFill>
              <a:latin typeface="Calibri"/>
              <a:ea typeface="Calibri"/>
              <a:cs typeface="Calibri"/>
              <a:sym typeface="Calibri"/>
            </a:endParaRPr>
          </a:p>
        </p:txBody>
      </p:sp>
      <p:sp>
        <p:nvSpPr>
          <p:cNvPr id="163" name="Google Shape;59;p3">
            <a:extLst>
              <a:ext uri="{FF2B5EF4-FFF2-40B4-BE49-F238E27FC236}">
                <a16:creationId xmlns:a16="http://schemas.microsoft.com/office/drawing/2014/main" id="{57A145D1-5B81-8D37-6080-BC44100AF867}"/>
              </a:ext>
            </a:extLst>
          </p:cNvPr>
          <p:cNvSpPr/>
          <p:nvPr/>
        </p:nvSpPr>
        <p:spPr>
          <a:xfrm>
            <a:off x="3150482" y="5458719"/>
            <a:ext cx="18765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64" name="Google Shape;60;p3">
            <a:extLst>
              <a:ext uri="{FF2B5EF4-FFF2-40B4-BE49-F238E27FC236}">
                <a16:creationId xmlns:a16="http://schemas.microsoft.com/office/drawing/2014/main" id="{6C6DFD09-1AEE-AE93-F452-740EE303FB61}"/>
              </a:ext>
            </a:extLst>
          </p:cNvPr>
          <p:cNvSpPr/>
          <p:nvPr/>
        </p:nvSpPr>
        <p:spPr>
          <a:xfrm>
            <a:off x="1223257" y="5455544"/>
            <a:ext cx="18510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65" name="Google Shape;61;p3">
            <a:extLst>
              <a:ext uri="{FF2B5EF4-FFF2-40B4-BE49-F238E27FC236}">
                <a16:creationId xmlns:a16="http://schemas.microsoft.com/office/drawing/2014/main" id="{46AFE9DA-0C8C-0C9B-4F5A-82D8FD3F0C96}"/>
              </a:ext>
            </a:extLst>
          </p:cNvPr>
          <p:cNvSpPr/>
          <p:nvPr/>
        </p:nvSpPr>
        <p:spPr>
          <a:xfrm>
            <a:off x="626358" y="5458719"/>
            <a:ext cx="5208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66" name="Google Shape;62;p3">
            <a:extLst>
              <a:ext uri="{FF2B5EF4-FFF2-40B4-BE49-F238E27FC236}">
                <a16:creationId xmlns:a16="http://schemas.microsoft.com/office/drawing/2014/main" id="{F0BB136F-404D-EFC7-E568-6E5179F4C10C}"/>
              </a:ext>
            </a:extLst>
          </p:cNvPr>
          <p:cNvSpPr/>
          <p:nvPr/>
        </p:nvSpPr>
        <p:spPr>
          <a:xfrm>
            <a:off x="626358" y="5880994"/>
            <a:ext cx="5208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67" name="Google Shape;63;p3">
            <a:extLst>
              <a:ext uri="{FF2B5EF4-FFF2-40B4-BE49-F238E27FC236}">
                <a16:creationId xmlns:a16="http://schemas.microsoft.com/office/drawing/2014/main" id="{1AE91E97-5F24-9B28-0000-EF26DA540CFC}"/>
              </a:ext>
            </a:extLst>
          </p:cNvPr>
          <p:cNvSpPr/>
          <p:nvPr/>
        </p:nvSpPr>
        <p:spPr>
          <a:xfrm>
            <a:off x="1209366" y="5884168"/>
            <a:ext cx="9144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68" name="Google Shape;64;p3">
            <a:extLst>
              <a:ext uri="{FF2B5EF4-FFF2-40B4-BE49-F238E27FC236}">
                <a16:creationId xmlns:a16="http://schemas.microsoft.com/office/drawing/2014/main" id="{EEDA2D65-D47A-D489-6E2B-63E290CC06CA}"/>
              </a:ext>
            </a:extLst>
          </p:cNvPr>
          <p:cNvSpPr/>
          <p:nvPr/>
        </p:nvSpPr>
        <p:spPr>
          <a:xfrm>
            <a:off x="2188457" y="5880993"/>
            <a:ext cx="13812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69" name="Google Shape;65;p3">
            <a:extLst>
              <a:ext uri="{FF2B5EF4-FFF2-40B4-BE49-F238E27FC236}">
                <a16:creationId xmlns:a16="http://schemas.microsoft.com/office/drawing/2014/main" id="{6F5B8036-F2BF-D304-7662-7511439F86C3}"/>
              </a:ext>
            </a:extLst>
          </p:cNvPr>
          <p:cNvSpPr/>
          <p:nvPr/>
        </p:nvSpPr>
        <p:spPr>
          <a:xfrm>
            <a:off x="3621970" y="5887343"/>
            <a:ext cx="14049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70" name="Google Shape;66;p3">
            <a:extLst>
              <a:ext uri="{FF2B5EF4-FFF2-40B4-BE49-F238E27FC236}">
                <a16:creationId xmlns:a16="http://schemas.microsoft.com/office/drawing/2014/main" id="{0BED984C-E2B6-358A-225A-784529950355}"/>
              </a:ext>
            </a:extLst>
          </p:cNvPr>
          <p:cNvSpPr/>
          <p:nvPr/>
        </p:nvSpPr>
        <p:spPr>
          <a:xfrm>
            <a:off x="2807582" y="6317555"/>
            <a:ext cx="22194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71" name="Google Shape;67;p3">
            <a:extLst>
              <a:ext uri="{FF2B5EF4-FFF2-40B4-BE49-F238E27FC236}">
                <a16:creationId xmlns:a16="http://schemas.microsoft.com/office/drawing/2014/main" id="{A0B27877-F300-1A78-7646-C9ED7F103D59}"/>
              </a:ext>
            </a:extLst>
          </p:cNvPr>
          <p:cNvSpPr/>
          <p:nvPr/>
        </p:nvSpPr>
        <p:spPr>
          <a:xfrm>
            <a:off x="632707" y="6312791"/>
            <a:ext cx="21051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72" name="Google Shape;68;p3">
            <a:extLst>
              <a:ext uri="{FF2B5EF4-FFF2-40B4-BE49-F238E27FC236}">
                <a16:creationId xmlns:a16="http://schemas.microsoft.com/office/drawing/2014/main" id="{D7D9A4F8-168A-9969-8511-B1C692F8515A}"/>
              </a:ext>
            </a:extLst>
          </p:cNvPr>
          <p:cNvSpPr/>
          <p:nvPr/>
        </p:nvSpPr>
        <p:spPr>
          <a:xfrm>
            <a:off x="632707" y="6741418"/>
            <a:ext cx="4383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73" name="Google Shape;69;p3">
            <a:extLst>
              <a:ext uri="{FF2B5EF4-FFF2-40B4-BE49-F238E27FC236}">
                <a16:creationId xmlns:a16="http://schemas.microsoft.com/office/drawing/2014/main" id="{FFA32617-804D-A6A2-F8C4-CB98C802D64E}"/>
              </a:ext>
            </a:extLst>
          </p:cNvPr>
          <p:cNvSpPr/>
          <p:nvPr/>
        </p:nvSpPr>
        <p:spPr>
          <a:xfrm>
            <a:off x="1147056" y="6741418"/>
            <a:ext cx="11082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74" name="Google Shape;70;p3">
            <a:extLst>
              <a:ext uri="{FF2B5EF4-FFF2-40B4-BE49-F238E27FC236}">
                <a16:creationId xmlns:a16="http://schemas.microsoft.com/office/drawing/2014/main" id="{C42A4E8B-E3FC-CE41-E411-898ADBB5D205}"/>
              </a:ext>
            </a:extLst>
          </p:cNvPr>
          <p:cNvSpPr/>
          <p:nvPr/>
        </p:nvSpPr>
        <p:spPr>
          <a:xfrm>
            <a:off x="2321807" y="6741418"/>
            <a:ext cx="11622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75" name="Google Shape;71;p3">
            <a:extLst>
              <a:ext uri="{FF2B5EF4-FFF2-40B4-BE49-F238E27FC236}">
                <a16:creationId xmlns:a16="http://schemas.microsoft.com/office/drawing/2014/main" id="{30F11AD9-1E32-4F78-2C60-F2FD4DAA7B80}"/>
              </a:ext>
            </a:extLst>
          </p:cNvPr>
          <p:cNvSpPr/>
          <p:nvPr/>
        </p:nvSpPr>
        <p:spPr>
          <a:xfrm>
            <a:off x="3541006" y="6741418"/>
            <a:ext cx="8478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76" name="Google Shape;72;p3">
            <a:extLst>
              <a:ext uri="{FF2B5EF4-FFF2-40B4-BE49-F238E27FC236}">
                <a16:creationId xmlns:a16="http://schemas.microsoft.com/office/drawing/2014/main" id="{3675A055-44DC-58B0-BA98-21A0E3DFAA63}"/>
              </a:ext>
            </a:extLst>
          </p:cNvPr>
          <p:cNvSpPr/>
          <p:nvPr/>
        </p:nvSpPr>
        <p:spPr>
          <a:xfrm>
            <a:off x="4436356" y="6741418"/>
            <a:ext cx="5904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77" name="Google Shape;73;p3">
            <a:extLst>
              <a:ext uri="{FF2B5EF4-FFF2-40B4-BE49-F238E27FC236}">
                <a16:creationId xmlns:a16="http://schemas.microsoft.com/office/drawing/2014/main" id="{78DC78BA-5283-F53E-E46E-2CC14386AA11}"/>
              </a:ext>
            </a:extLst>
          </p:cNvPr>
          <p:cNvSpPr/>
          <p:nvPr/>
        </p:nvSpPr>
        <p:spPr>
          <a:xfrm>
            <a:off x="645406" y="7176391"/>
            <a:ext cx="20922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78" name="Google Shape;74;p3">
            <a:extLst>
              <a:ext uri="{FF2B5EF4-FFF2-40B4-BE49-F238E27FC236}">
                <a16:creationId xmlns:a16="http://schemas.microsoft.com/office/drawing/2014/main" id="{9985BA9D-A296-7502-41E8-E00956E39806}"/>
              </a:ext>
            </a:extLst>
          </p:cNvPr>
          <p:cNvSpPr/>
          <p:nvPr/>
        </p:nvSpPr>
        <p:spPr>
          <a:xfrm>
            <a:off x="2810757" y="7174805"/>
            <a:ext cx="22161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79" name="Google Shape;24;p3">
            <a:extLst>
              <a:ext uri="{FF2B5EF4-FFF2-40B4-BE49-F238E27FC236}">
                <a16:creationId xmlns:a16="http://schemas.microsoft.com/office/drawing/2014/main" id="{59FB9568-498A-3016-0701-953FD9CA0839}"/>
              </a:ext>
            </a:extLst>
          </p:cNvPr>
          <p:cNvSpPr/>
          <p:nvPr/>
        </p:nvSpPr>
        <p:spPr>
          <a:xfrm>
            <a:off x="621557" y="5013738"/>
            <a:ext cx="4353000" cy="296984"/>
          </a:xfrm>
          <a:prstGeom prst="rect">
            <a:avLst/>
          </a:prstGeom>
          <a:noFill/>
          <a:ln>
            <a:noFill/>
          </a:ln>
        </p:spPr>
        <p:txBody>
          <a:bodyPr spcFirstLastPara="1" wrap="square" lIns="0" tIns="0" rIns="0" bIns="0" anchor="t" anchorCtr="0">
            <a:noAutofit/>
          </a:bodyPr>
          <a:lstStyle/>
          <a:p>
            <a:pPr marL="0" marR="0" lvl="0" indent="0" algn="l" rtl="0">
              <a:lnSpc>
                <a:spcPct val="114285"/>
              </a:lnSpc>
              <a:spcBef>
                <a:spcPts val="0"/>
              </a:spcBef>
              <a:spcAft>
                <a:spcPts val="0"/>
              </a:spcAft>
              <a:buNone/>
            </a:pPr>
            <a:r>
              <a:rPr lang="en-US" sz="1050" b="1" i="0" u="none" strike="noStrike" cap="none" dirty="0">
                <a:solidFill>
                  <a:schemeClr val="dk1"/>
                </a:solidFill>
                <a:latin typeface="Roboto"/>
                <a:ea typeface="Roboto"/>
                <a:cs typeface="Roboto"/>
                <a:sym typeface="Roboto"/>
              </a:rPr>
              <a:t>Beneficiary 2</a:t>
            </a:r>
            <a:r>
              <a:rPr lang="en-US" sz="900" b="1" i="0" u="none" strike="noStrike" cap="none" dirty="0">
                <a:solidFill>
                  <a:schemeClr val="dk1"/>
                </a:solidFill>
                <a:latin typeface="Roboto"/>
                <a:ea typeface="Roboto"/>
                <a:cs typeface="Roboto"/>
                <a:sym typeface="Roboto"/>
              </a:rPr>
              <a:t> - Beneficiary should receive _______ % of the investment plan.</a:t>
            </a:r>
            <a:endParaRPr lang="en-US" sz="900" b="1" i="0" u="none" strike="noStrike" cap="none" dirty="0">
              <a:solidFill>
                <a:srgbClr val="000000"/>
              </a:solidFill>
              <a:latin typeface="Roboto"/>
              <a:ea typeface="Roboto"/>
              <a:cs typeface="Roboto"/>
              <a:sym typeface="Roboto"/>
            </a:endParaRPr>
          </a:p>
        </p:txBody>
      </p:sp>
      <p:sp>
        <p:nvSpPr>
          <p:cNvPr id="180" name="Google Shape;55;p3">
            <a:extLst>
              <a:ext uri="{FF2B5EF4-FFF2-40B4-BE49-F238E27FC236}">
                <a16:creationId xmlns:a16="http://schemas.microsoft.com/office/drawing/2014/main" id="{DE02F24D-BEEE-8487-E304-5DB120001EB7}"/>
              </a:ext>
            </a:extLst>
          </p:cNvPr>
          <p:cNvSpPr/>
          <p:nvPr/>
        </p:nvSpPr>
        <p:spPr>
          <a:xfrm>
            <a:off x="5017457" y="7754351"/>
            <a:ext cx="510222" cy="199657"/>
          </a:xfrm>
          <a:prstGeom prst="rect">
            <a:avLst/>
          </a:prstGeom>
          <a:noFill/>
          <a:ln>
            <a:noFill/>
          </a:ln>
        </p:spPr>
        <p:txBody>
          <a:bodyPr spcFirstLastPara="1" wrap="square" lIns="0" tIns="0" rIns="0" bIns="0" anchor="t" anchorCtr="0">
            <a:noAutofit/>
          </a:bodyPr>
          <a:lstStyle/>
          <a:p>
            <a:pPr marL="0" marR="0" lvl="0" indent="0" algn="l" rtl="0">
              <a:lnSpc>
                <a:spcPct val="122222"/>
              </a:lnSpc>
              <a:spcBef>
                <a:spcPts val="0"/>
              </a:spcBef>
              <a:spcAft>
                <a:spcPts val="0"/>
              </a:spcAft>
              <a:buNone/>
            </a:pPr>
            <a:r>
              <a:rPr lang="en-US" sz="675" b="0" i="0" u="none" strike="noStrike" cap="none" dirty="0">
                <a:solidFill>
                  <a:srgbClr val="000000"/>
                </a:solidFill>
                <a:latin typeface="Roboto"/>
                <a:ea typeface="Roboto"/>
                <a:cs typeface="Roboto"/>
                <a:sym typeface="Roboto"/>
              </a:rPr>
              <a:t>Page 2 of 2</a:t>
            </a:r>
            <a:endParaRPr sz="675" b="0" i="0" u="none" strike="noStrike" cap="none" dirty="0">
              <a:solidFill>
                <a:schemeClr val="dk1"/>
              </a:solidFill>
              <a:latin typeface="Calibri"/>
              <a:ea typeface="Calibri"/>
              <a:cs typeface="Calibri"/>
              <a:sym typeface="Calibri"/>
            </a:endParaRPr>
          </a:p>
        </p:txBody>
      </p:sp>
      <p:sp>
        <p:nvSpPr>
          <p:cNvPr id="4" name="Google Shape;29;p3">
            <a:extLst>
              <a:ext uri="{FF2B5EF4-FFF2-40B4-BE49-F238E27FC236}">
                <a16:creationId xmlns:a16="http://schemas.microsoft.com/office/drawing/2014/main" id="{02D9D711-FB08-B08B-53B0-BA35916327E9}"/>
              </a:ext>
            </a:extLst>
          </p:cNvPr>
          <p:cNvSpPr/>
          <p:nvPr/>
        </p:nvSpPr>
        <p:spPr>
          <a:xfrm>
            <a:off x="1167298" y="3145883"/>
            <a:ext cx="895500" cy="1143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dirty="0">
                <a:solidFill>
                  <a:srgbClr val="000000"/>
                </a:solidFill>
                <a:latin typeface="Roboto"/>
                <a:ea typeface="Roboto"/>
                <a:cs typeface="Roboto"/>
                <a:sym typeface="Roboto"/>
              </a:rPr>
              <a:t>Date of Birth:</a:t>
            </a:r>
            <a:endParaRPr sz="750" b="0" i="0" u="none" strike="noStrike" cap="none" dirty="0">
              <a:solidFill>
                <a:schemeClr val="dk1"/>
              </a:solidFill>
              <a:latin typeface="Calibri"/>
              <a:ea typeface="Calibri"/>
              <a:cs typeface="Calibri"/>
              <a:sym typeface="Calibri"/>
            </a:endParaRPr>
          </a:p>
        </p:txBody>
      </p:sp>
      <p:sp>
        <p:nvSpPr>
          <p:cNvPr id="5" name="Google Shape;63;p3">
            <a:extLst>
              <a:ext uri="{FF2B5EF4-FFF2-40B4-BE49-F238E27FC236}">
                <a16:creationId xmlns:a16="http://schemas.microsoft.com/office/drawing/2014/main" id="{1905426B-C831-8914-F62E-41AC7F8BF465}"/>
              </a:ext>
            </a:extLst>
          </p:cNvPr>
          <p:cNvSpPr/>
          <p:nvPr/>
        </p:nvSpPr>
        <p:spPr>
          <a:xfrm>
            <a:off x="1169282" y="3303045"/>
            <a:ext cx="914400" cy="200100"/>
          </a:xfrm>
          <a:prstGeom prst="roundRect">
            <a:avLst>
              <a:gd name="adj" fmla="val 4166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800" dirty="0">
                <a:solidFill>
                  <a:schemeClr val="accent3"/>
                </a:solidFill>
                <a:latin typeface="Calibri"/>
                <a:ea typeface="Calibri"/>
                <a:cs typeface="Calibri"/>
                <a:sym typeface="Calibri"/>
              </a:rPr>
              <a:t>dd/mm</a:t>
            </a:r>
            <a:r>
              <a:rPr lang="en-US" sz="800" b="0" i="0" u="none" strike="noStrike" cap="none" dirty="0">
                <a:solidFill>
                  <a:schemeClr val="accent3"/>
                </a:solidFill>
                <a:latin typeface="Calibri"/>
                <a:ea typeface="Calibri"/>
                <a:cs typeface="Calibri"/>
                <a:sym typeface="Calibri"/>
              </a:rPr>
              <a:t>/</a:t>
            </a:r>
            <a:r>
              <a:rPr lang="en-US" sz="800" b="0" i="0" u="none" strike="noStrike" cap="none" dirty="0" err="1">
                <a:solidFill>
                  <a:schemeClr val="accent3"/>
                </a:solidFill>
                <a:latin typeface="Calibri"/>
                <a:ea typeface="Calibri"/>
                <a:cs typeface="Calibri"/>
                <a:sym typeface="Calibri"/>
              </a:rPr>
              <a:t>yyyy</a:t>
            </a:r>
            <a:endParaRPr sz="800" b="0" i="0" u="none" strike="noStrike" cap="none" dirty="0">
              <a:solidFill>
                <a:schemeClr val="accent3"/>
              </a:solidFill>
              <a:latin typeface="Calibri"/>
              <a:ea typeface="Calibri"/>
              <a:cs typeface="Calibri"/>
              <a:sym typeface="Calibri"/>
            </a:endParaRPr>
          </a:p>
        </p:txBody>
      </p:sp>
      <p:sp>
        <p:nvSpPr>
          <p:cNvPr id="6" name="Google Shape;28;p3">
            <a:extLst>
              <a:ext uri="{FF2B5EF4-FFF2-40B4-BE49-F238E27FC236}">
                <a16:creationId xmlns:a16="http://schemas.microsoft.com/office/drawing/2014/main" id="{CCDF5568-B41F-517F-8A66-F1B63836148D}"/>
              </a:ext>
            </a:extLst>
          </p:cNvPr>
          <p:cNvSpPr/>
          <p:nvPr/>
        </p:nvSpPr>
        <p:spPr>
          <a:xfrm>
            <a:off x="4152989" y="7436742"/>
            <a:ext cx="822325" cy="1524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b="0" i="0" u="none" strike="noStrike" cap="none" dirty="0">
                <a:solidFill>
                  <a:srgbClr val="000000"/>
                </a:solidFill>
                <a:latin typeface="Roboto"/>
                <a:ea typeface="Roboto"/>
                <a:cs typeface="Roboto"/>
                <a:sym typeface="Roboto"/>
              </a:rPr>
              <a:t>Today’s Date:</a:t>
            </a:r>
            <a:endParaRPr sz="750" b="0" i="0" u="none" strike="noStrike" cap="none" dirty="0">
              <a:solidFill>
                <a:schemeClr val="dk1"/>
              </a:solidFill>
              <a:latin typeface="Calibri"/>
              <a:ea typeface="Calibri"/>
              <a:cs typeface="Calibri"/>
              <a:sym typeface="Calibri"/>
            </a:endParaRPr>
          </a:p>
        </p:txBody>
      </p:sp>
      <p:sp>
        <p:nvSpPr>
          <p:cNvPr id="8" name="Google Shape;78;p3">
            <a:extLst>
              <a:ext uri="{FF2B5EF4-FFF2-40B4-BE49-F238E27FC236}">
                <a16:creationId xmlns:a16="http://schemas.microsoft.com/office/drawing/2014/main" id="{1F695524-A969-AD1F-FFDB-20961E4FA2F0}"/>
              </a:ext>
            </a:extLst>
          </p:cNvPr>
          <p:cNvSpPr/>
          <p:nvPr/>
        </p:nvSpPr>
        <p:spPr>
          <a:xfrm>
            <a:off x="4137115" y="7595492"/>
            <a:ext cx="739685" cy="258334"/>
          </a:xfrm>
          <a:prstGeom prst="roundRect">
            <a:avLst>
              <a:gd name="adj" fmla="val 2758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9" name="Google Shape;78;p3">
            <a:extLst>
              <a:ext uri="{FF2B5EF4-FFF2-40B4-BE49-F238E27FC236}">
                <a16:creationId xmlns:a16="http://schemas.microsoft.com/office/drawing/2014/main" id="{90560D02-D5D6-9130-0EFF-D35B74B50A40}"/>
              </a:ext>
            </a:extLst>
          </p:cNvPr>
          <p:cNvSpPr/>
          <p:nvPr/>
        </p:nvSpPr>
        <p:spPr>
          <a:xfrm>
            <a:off x="3324225" y="7588726"/>
            <a:ext cx="739685" cy="258334"/>
          </a:xfrm>
          <a:prstGeom prst="roundRect">
            <a:avLst>
              <a:gd name="adj" fmla="val 27587"/>
            </a:avLst>
          </a:prstGeom>
          <a:solidFill>
            <a:schemeClr val="lt1"/>
          </a:solidFill>
          <a:ln w="9525"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0" name="Google Shape;28;p3">
            <a:extLst>
              <a:ext uri="{FF2B5EF4-FFF2-40B4-BE49-F238E27FC236}">
                <a16:creationId xmlns:a16="http://schemas.microsoft.com/office/drawing/2014/main" id="{BA84A0A7-0AD7-448A-0721-5B2A928E7880}"/>
              </a:ext>
            </a:extLst>
          </p:cNvPr>
          <p:cNvSpPr/>
          <p:nvPr/>
        </p:nvSpPr>
        <p:spPr>
          <a:xfrm>
            <a:off x="3346539" y="7430570"/>
            <a:ext cx="822325" cy="202844"/>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None/>
            </a:pPr>
            <a:r>
              <a:rPr lang="en-US" sz="750" dirty="0">
                <a:latin typeface="Roboto"/>
                <a:ea typeface="Roboto"/>
                <a:cs typeface="Roboto"/>
                <a:sym typeface="Roboto"/>
              </a:rPr>
              <a:t>Initials</a:t>
            </a:r>
            <a:r>
              <a:rPr lang="en-US" sz="750" b="0" i="0" u="none" strike="noStrike" cap="none" dirty="0">
                <a:solidFill>
                  <a:srgbClr val="000000"/>
                </a:solidFill>
                <a:latin typeface="Roboto"/>
                <a:ea typeface="Roboto"/>
                <a:cs typeface="Roboto"/>
                <a:sym typeface="Roboto"/>
              </a:rPr>
              <a:t>:</a:t>
            </a:r>
            <a:endParaRPr sz="750" b="0" i="0" u="none" strike="noStrike" cap="none" dirty="0">
              <a:solidFill>
                <a:schemeClr val="dk1"/>
              </a:solidFill>
              <a:latin typeface="Calibri"/>
              <a:ea typeface="Calibri"/>
              <a:cs typeface="Calibri"/>
              <a:sym typeface="Calibri"/>
            </a:endParaRPr>
          </a:p>
        </p:txBody>
      </p:sp>
      <p:sp>
        <p:nvSpPr>
          <p:cNvPr id="2" name="Rectangle 1">
            <a:extLst>
              <a:ext uri="{FF2B5EF4-FFF2-40B4-BE49-F238E27FC236}">
                <a16:creationId xmlns:a16="http://schemas.microsoft.com/office/drawing/2014/main" id="{012E6F68-9418-AB5D-8106-889B555DEC24}"/>
              </a:ext>
            </a:extLst>
          </p:cNvPr>
          <p:cNvSpPr/>
          <p:nvPr/>
        </p:nvSpPr>
        <p:spPr>
          <a:xfrm>
            <a:off x="609600" y="256855"/>
            <a:ext cx="2057400" cy="667070"/>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[Organization Logo]</a:t>
            </a:r>
          </a:p>
        </p:txBody>
      </p:sp>
    </p:spTree>
    <p:extLst>
      <p:ext uri="{BB962C8B-B14F-4D97-AF65-F5344CB8AC3E}">
        <p14:creationId xmlns:p14="http://schemas.microsoft.com/office/powerpoint/2010/main" val="77557888"/>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20887</TotalTime>
  <Words>414</Words>
  <Application>Microsoft Office PowerPoint</Application>
  <PresentationFormat>Custom</PresentationFormat>
  <Paragraphs>83</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Roboto</vt:lpstr>
      <vt:lpstr>Calibri</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Drew Kalbach</dc:creator>
  <cp:lastModifiedBy>Drew Kalbach</cp:lastModifiedBy>
  <cp:revision>14</cp:revision>
  <dcterms:modified xsi:type="dcterms:W3CDTF">2024-06-28T13:08:16Z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10672fa-3705-4f20-bc48-08b3c71b42b7_Enabled">
    <vt:lpwstr>true</vt:lpwstr>
  </property>
  <property fmtid="{D5CDD505-2E9C-101B-9397-08002B2CF9AE}" pid="3" name="MSIP_Label_a10672fa-3705-4f20-bc48-08b3c71b42b7_SetDate">
    <vt:lpwstr>2022-12-20T17:56:11Z</vt:lpwstr>
  </property>
  <property fmtid="{D5CDD505-2E9C-101B-9397-08002B2CF9AE}" pid="4" name="MSIP_Label_a10672fa-3705-4f20-bc48-08b3c71b42b7_Method">
    <vt:lpwstr>Privileged</vt:lpwstr>
  </property>
  <property fmtid="{D5CDD505-2E9C-101B-9397-08002B2CF9AE}" pid="5" name="MSIP_Label_a10672fa-3705-4f20-bc48-08b3c71b42b7_Name">
    <vt:lpwstr>Private</vt:lpwstr>
  </property>
  <property fmtid="{D5CDD505-2E9C-101B-9397-08002B2CF9AE}" pid="6" name="MSIP_Label_a10672fa-3705-4f20-bc48-08b3c71b42b7_SiteId">
    <vt:lpwstr>27439031-8cd6-49af-b8b4-6f97e6cdf6d3</vt:lpwstr>
  </property>
  <property fmtid="{D5CDD505-2E9C-101B-9397-08002B2CF9AE}" pid="7" name="MSIP_Label_a10672fa-3705-4f20-bc48-08b3c71b42b7_ActionId">
    <vt:lpwstr>65aabd01-b7b0-4a03-abc6-091dcc2304cc</vt:lpwstr>
  </property>
  <property fmtid="{D5CDD505-2E9C-101B-9397-08002B2CF9AE}" pid="8" name="MSIP_Label_a10672fa-3705-4f20-bc48-08b3c71b42b7_ContentBits">
    <vt:lpwstr>0</vt:lpwstr>
  </property>
</Properties>
</file>